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avi" ContentType="video/x-msvide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56" r:id="rId2"/>
    <p:sldId id="260" r:id="rId3"/>
    <p:sldId id="258" r:id="rId4"/>
    <p:sldId id="257" r:id="rId5"/>
    <p:sldId id="262" r:id="rId6"/>
    <p:sldId id="264" r:id="rId7"/>
    <p:sldId id="265" r:id="rId8"/>
    <p:sldId id="263" r:id="rId9"/>
    <p:sldId id="269" r:id="rId10"/>
    <p:sldId id="266" r:id="rId11"/>
    <p:sldId id="268" r:id="rId12"/>
    <p:sldId id="267" r:id="rId13"/>
    <p:sldId id="259" r:id="rId14"/>
    <p:sldId id="273" r:id="rId15"/>
    <p:sldId id="274" r:id="rId16"/>
    <p:sldId id="270" r:id="rId17"/>
    <p:sldId id="271" r:id="rId18"/>
    <p:sldId id="261" r:id="rId19"/>
    <p:sldId id="272" r:id="rId20"/>
    <p:sldId id="276" r:id="rId21"/>
    <p:sldId id="277" r:id="rId22"/>
    <p:sldId id="278" r:id="rId23"/>
    <p:sldId id="279" r:id="rId24"/>
    <p:sldId id="280" r:id="rId25"/>
    <p:sldId id="281" r:id="rId26"/>
    <p:sldId id="275" r:id="rId27"/>
  </p:sldIdLst>
  <p:sldSz cx="12192000" cy="6858000"/>
  <p:notesSz cx="6858000" cy="9144000"/>
  <p:embeddedFontLst>
    <p:embeddedFont>
      <p:font typeface="IBM Plex Sans Medium" panose="020B0703050000000000" pitchFamily="34" charset="0"/>
      <p:bold r:id="rId29"/>
      <p:boldItalic r:id="rId30"/>
    </p:embeddedFont>
    <p:embeddedFont>
      <p:font typeface="IBM Plex Sans SemiBold" panose="020B0703050000000000" pitchFamily="34" charset="0"/>
      <p:bold r:id="rId31"/>
      <p:boldItalic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IBM Plex Mono ExtraLight" panose="020B0309050000000000" pitchFamily="49" charset="0"/>
      <p:regular r:id="rId39"/>
      <p:italic r:id="rId40"/>
    </p:embeddedFont>
    <p:embeddedFont>
      <p:font typeface="IBM Plex Sans" panose="020B0503050000000000" pitchFamily="34" charset="0"/>
      <p:regular r:id="rId41"/>
      <p:bold r:id="rId42"/>
      <p:italic r:id="rId43"/>
    </p:embeddedFont>
    <p:embeddedFont>
      <p:font typeface="IBM Plex Mono Medium" panose="020B0709050000000000" pitchFamily="49" charset="0"/>
      <p:bold r:id="rId44"/>
      <p:boldItalic r:id="rId45"/>
    </p:embeddedFont>
    <p:embeddedFont>
      <p:font typeface="IBM Plex Sans Light" panose="020B0403050000000000" pitchFamily="34" charset="0"/>
      <p:regular r:id="rId46"/>
      <p: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o Santiago" initials="JS" lastIdx="1" clrIdx="0">
    <p:extLst>
      <p:ext uri="{19B8F6BF-5375-455C-9EA6-DF929625EA0E}">
        <p15:presenceInfo xmlns:p15="http://schemas.microsoft.com/office/powerpoint/2012/main" userId="Joao Santiag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FFFEF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6395" autoAdjust="0"/>
  </p:normalViewPr>
  <p:slideViewPr>
    <p:cSldViewPr snapToGrid="0">
      <p:cViewPr varScale="1">
        <p:scale>
          <a:sx n="60" d="100"/>
          <a:sy n="60" d="100"/>
        </p:scale>
        <p:origin x="96" y="1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20T15:00:49.725" idx="1">
    <p:pos x="10" y="10"/>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5F065A-8D60-454E-85E8-B540169D12A0}" type="doc">
      <dgm:prSet loTypeId="urn:microsoft.com/office/officeart/2005/8/layout/venn1" loCatId="relationship" qsTypeId="urn:microsoft.com/office/officeart/2005/8/quickstyle/simple1" qsCatId="simple" csTypeId="urn:microsoft.com/office/officeart/2005/8/colors/colorful5" csCatId="colorful" phldr="1"/>
      <dgm:spPr/>
    </dgm:pt>
    <dgm:pt modelId="{00FE9C74-C838-497E-84B5-232AF71D27A9}">
      <dgm:prSet phldrT="[Text]"/>
      <dgm:spPr/>
      <dgm:t>
        <a:bodyPr/>
        <a:lstStyle/>
        <a:p>
          <a:r>
            <a:rPr lang="de-DE" dirty="0" smtClean="0">
              <a:latin typeface="IBM Plex Sans Medium" panose="020B0703050000000000" pitchFamily="34" charset="0"/>
            </a:rPr>
            <a:t>Bio</a:t>
          </a:r>
          <a:endParaRPr lang="de-DE" dirty="0">
            <a:latin typeface="IBM Plex Sans Medium" panose="020B0703050000000000" pitchFamily="34" charset="0"/>
          </a:endParaRPr>
        </a:p>
      </dgm:t>
    </dgm:pt>
    <dgm:pt modelId="{F9EAD238-C0DB-4B14-AA97-DEDA9094D4CF}" type="parTrans" cxnId="{E91C284A-5C05-4CAD-AEA1-6ED083799600}">
      <dgm:prSet/>
      <dgm:spPr/>
      <dgm:t>
        <a:bodyPr/>
        <a:lstStyle/>
        <a:p>
          <a:endParaRPr lang="de-DE"/>
        </a:p>
      </dgm:t>
    </dgm:pt>
    <dgm:pt modelId="{14C8BA65-8198-4124-A64A-9EC117F8559B}" type="sibTrans" cxnId="{E91C284A-5C05-4CAD-AEA1-6ED083799600}">
      <dgm:prSet/>
      <dgm:spPr/>
      <dgm:t>
        <a:bodyPr/>
        <a:lstStyle/>
        <a:p>
          <a:endParaRPr lang="de-DE"/>
        </a:p>
      </dgm:t>
    </dgm:pt>
    <dgm:pt modelId="{A4701C69-B38E-4524-96C3-29C143D84EE1}">
      <dgm:prSet phldrT="[Text]"/>
      <dgm:spPr/>
      <dgm:t>
        <a:bodyPr/>
        <a:lstStyle/>
        <a:p>
          <a:r>
            <a:rPr lang="de-DE" dirty="0" smtClean="0">
              <a:latin typeface="IBM Plex Sans Medium" panose="020B0703050000000000" pitchFamily="34" charset="0"/>
            </a:rPr>
            <a:t>Sozial</a:t>
          </a:r>
          <a:endParaRPr lang="de-DE" dirty="0">
            <a:latin typeface="IBM Plex Sans Medium" panose="020B0703050000000000" pitchFamily="34" charset="0"/>
          </a:endParaRPr>
        </a:p>
      </dgm:t>
    </dgm:pt>
    <dgm:pt modelId="{8A479D01-A134-47C4-9983-83D7F8D562D3}" type="parTrans" cxnId="{5F557812-86D0-4766-9D3F-2910F0741211}">
      <dgm:prSet/>
      <dgm:spPr/>
      <dgm:t>
        <a:bodyPr/>
        <a:lstStyle/>
        <a:p>
          <a:endParaRPr lang="de-DE"/>
        </a:p>
      </dgm:t>
    </dgm:pt>
    <dgm:pt modelId="{0466A6D0-2711-43F6-A086-54DDFE1AFCE7}" type="sibTrans" cxnId="{5F557812-86D0-4766-9D3F-2910F0741211}">
      <dgm:prSet/>
      <dgm:spPr/>
      <dgm:t>
        <a:bodyPr/>
        <a:lstStyle/>
        <a:p>
          <a:endParaRPr lang="de-DE"/>
        </a:p>
      </dgm:t>
    </dgm:pt>
    <dgm:pt modelId="{1754B164-80BC-4DFB-BC6E-BA3F68231089}">
      <dgm:prSet phldrT="[Text]"/>
      <dgm:spPr/>
      <dgm:t>
        <a:bodyPr/>
        <a:lstStyle/>
        <a:p>
          <a:r>
            <a:rPr lang="de-DE" dirty="0" smtClean="0">
              <a:latin typeface="IBM Plex Sans Medium" panose="020B0703050000000000" pitchFamily="34" charset="0"/>
            </a:rPr>
            <a:t>Psycho</a:t>
          </a:r>
          <a:endParaRPr lang="de-DE" dirty="0">
            <a:latin typeface="IBM Plex Sans Medium" panose="020B0703050000000000" pitchFamily="34" charset="0"/>
          </a:endParaRPr>
        </a:p>
      </dgm:t>
    </dgm:pt>
    <dgm:pt modelId="{58469833-A9D9-4BB7-8D24-2A1061DF39FF}" type="parTrans" cxnId="{47927AB6-AB13-4881-914F-C060CD49398F}">
      <dgm:prSet/>
      <dgm:spPr/>
      <dgm:t>
        <a:bodyPr/>
        <a:lstStyle/>
        <a:p>
          <a:endParaRPr lang="de-DE"/>
        </a:p>
      </dgm:t>
    </dgm:pt>
    <dgm:pt modelId="{87C9D4DE-9DA7-4326-B998-512E9A4525A8}" type="sibTrans" cxnId="{47927AB6-AB13-4881-914F-C060CD49398F}">
      <dgm:prSet/>
      <dgm:spPr/>
      <dgm:t>
        <a:bodyPr/>
        <a:lstStyle/>
        <a:p>
          <a:endParaRPr lang="de-DE"/>
        </a:p>
      </dgm:t>
    </dgm:pt>
    <dgm:pt modelId="{7F61758F-5800-4393-A412-2988F7FC80F8}" type="pres">
      <dgm:prSet presAssocID="{535F065A-8D60-454E-85E8-B540169D12A0}" presName="compositeShape" presStyleCnt="0">
        <dgm:presLayoutVars>
          <dgm:chMax val="7"/>
          <dgm:dir/>
          <dgm:resizeHandles val="exact"/>
        </dgm:presLayoutVars>
      </dgm:prSet>
      <dgm:spPr/>
    </dgm:pt>
    <dgm:pt modelId="{C1BAFFB6-70CE-4ACC-BBD7-ECA2D5A4DB6A}" type="pres">
      <dgm:prSet presAssocID="{00FE9C74-C838-497E-84B5-232AF71D27A9}" presName="circ1" presStyleLbl="vennNode1" presStyleIdx="0" presStyleCnt="3"/>
      <dgm:spPr/>
      <dgm:t>
        <a:bodyPr/>
        <a:lstStyle/>
        <a:p>
          <a:endParaRPr lang="de-DE"/>
        </a:p>
      </dgm:t>
    </dgm:pt>
    <dgm:pt modelId="{8C2D686E-56DE-4258-84FC-364B2A34252C}" type="pres">
      <dgm:prSet presAssocID="{00FE9C74-C838-497E-84B5-232AF71D27A9}" presName="circ1Tx" presStyleLbl="revTx" presStyleIdx="0" presStyleCnt="0">
        <dgm:presLayoutVars>
          <dgm:chMax val="0"/>
          <dgm:chPref val="0"/>
          <dgm:bulletEnabled val="1"/>
        </dgm:presLayoutVars>
      </dgm:prSet>
      <dgm:spPr/>
      <dgm:t>
        <a:bodyPr/>
        <a:lstStyle/>
        <a:p>
          <a:endParaRPr lang="de-DE"/>
        </a:p>
      </dgm:t>
    </dgm:pt>
    <dgm:pt modelId="{D1EA8E36-8897-408C-AADF-2730B94DF89D}" type="pres">
      <dgm:prSet presAssocID="{A4701C69-B38E-4524-96C3-29C143D84EE1}" presName="circ2" presStyleLbl="vennNode1" presStyleIdx="1" presStyleCnt="3"/>
      <dgm:spPr/>
      <dgm:t>
        <a:bodyPr/>
        <a:lstStyle/>
        <a:p>
          <a:endParaRPr lang="de-DE"/>
        </a:p>
      </dgm:t>
    </dgm:pt>
    <dgm:pt modelId="{0F5E6E29-1554-488E-B50B-8ADD9D8BCB9D}" type="pres">
      <dgm:prSet presAssocID="{A4701C69-B38E-4524-96C3-29C143D84EE1}" presName="circ2Tx" presStyleLbl="revTx" presStyleIdx="0" presStyleCnt="0">
        <dgm:presLayoutVars>
          <dgm:chMax val="0"/>
          <dgm:chPref val="0"/>
          <dgm:bulletEnabled val="1"/>
        </dgm:presLayoutVars>
      </dgm:prSet>
      <dgm:spPr/>
      <dgm:t>
        <a:bodyPr/>
        <a:lstStyle/>
        <a:p>
          <a:endParaRPr lang="de-DE"/>
        </a:p>
      </dgm:t>
    </dgm:pt>
    <dgm:pt modelId="{54FE669F-FAA9-44C5-81AE-646D9A3529A5}" type="pres">
      <dgm:prSet presAssocID="{1754B164-80BC-4DFB-BC6E-BA3F68231089}" presName="circ3" presStyleLbl="vennNode1" presStyleIdx="2" presStyleCnt="3"/>
      <dgm:spPr/>
      <dgm:t>
        <a:bodyPr/>
        <a:lstStyle/>
        <a:p>
          <a:endParaRPr lang="de-DE"/>
        </a:p>
      </dgm:t>
    </dgm:pt>
    <dgm:pt modelId="{7A26654A-DDB8-4C4A-A630-FB9E3B176BFC}" type="pres">
      <dgm:prSet presAssocID="{1754B164-80BC-4DFB-BC6E-BA3F68231089}" presName="circ3Tx" presStyleLbl="revTx" presStyleIdx="0" presStyleCnt="0">
        <dgm:presLayoutVars>
          <dgm:chMax val="0"/>
          <dgm:chPref val="0"/>
          <dgm:bulletEnabled val="1"/>
        </dgm:presLayoutVars>
      </dgm:prSet>
      <dgm:spPr/>
      <dgm:t>
        <a:bodyPr/>
        <a:lstStyle/>
        <a:p>
          <a:endParaRPr lang="de-DE"/>
        </a:p>
      </dgm:t>
    </dgm:pt>
  </dgm:ptLst>
  <dgm:cxnLst>
    <dgm:cxn modelId="{47927AB6-AB13-4881-914F-C060CD49398F}" srcId="{535F065A-8D60-454E-85E8-B540169D12A0}" destId="{1754B164-80BC-4DFB-BC6E-BA3F68231089}" srcOrd="2" destOrd="0" parTransId="{58469833-A9D9-4BB7-8D24-2A1061DF39FF}" sibTransId="{87C9D4DE-9DA7-4326-B998-512E9A4525A8}"/>
    <dgm:cxn modelId="{60E6F2B7-235F-489C-B9A6-25BF99040C25}" type="presOf" srcId="{A4701C69-B38E-4524-96C3-29C143D84EE1}" destId="{D1EA8E36-8897-408C-AADF-2730B94DF89D}" srcOrd="0" destOrd="0" presId="urn:microsoft.com/office/officeart/2005/8/layout/venn1"/>
    <dgm:cxn modelId="{09DC5AA8-A229-448B-9508-27A9184E08AE}" type="presOf" srcId="{1754B164-80BC-4DFB-BC6E-BA3F68231089}" destId="{54FE669F-FAA9-44C5-81AE-646D9A3529A5}" srcOrd="0" destOrd="0" presId="urn:microsoft.com/office/officeart/2005/8/layout/venn1"/>
    <dgm:cxn modelId="{5619D697-4A18-4766-91D4-ACF7B6D7725C}" type="presOf" srcId="{535F065A-8D60-454E-85E8-B540169D12A0}" destId="{7F61758F-5800-4393-A412-2988F7FC80F8}" srcOrd="0" destOrd="0" presId="urn:microsoft.com/office/officeart/2005/8/layout/venn1"/>
    <dgm:cxn modelId="{54FF7879-B40F-40D5-9B84-A3B3B92ED90E}" type="presOf" srcId="{1754B164-80BC-4DFB-BC6E-BA3F68231089}" destId="{7A26654A-DDB8-4C4A-A630-FB9E3B176BFC}" srcOrd="1" destOrd="0" presId="urn:microsoft.com/office/officeart/2005/8/layout/venn1"/>
    <dgm:cxn modelId="{A3754C07-A344-44C0-935F-C31F0337D476}" type="presOf" srcId="{00FE9C74-C838-497E-84B5-232AF71D27A9}" destId="{8C2D686E-56DE-4258-84FC-364B2A34252C}" srcOrd="1" destOrd="0" presId="urn:microsoft.com/office/officeart/2005/8/layout/venn1"/>
    <dgm:cxn modelId="{E91C284A-5C05-4CAD-AEA1-6ED083799600}" srcId="{535F065A-8D60-454E-85E8-B540169D12A0}" destId="{00FE9C74-C838-497E-84B5-232AF71D27A9}" srcOrd="0" destOrd="0" parTransId="{F9EAD238-C0DB-4B14-AA97-DEDA9094D4CF}" sibTransId="{14C8BA65-8198-4124-A64A-9EC117F8559B}"/>
    <dgm:cxn modelId="{5F557812-86D0-4766-9D3F-2910F0741211}" srcId="{535F065A-8D60-454E-85E8-B540169D12A0}" destId="{A4701C69-B38E-4524-96C3-29C143D84EE1}" srcOrd="1" destOrd="0" parTransId="{8A479D01-A134-47C4-9983-83D7F8D562D3}" sibTransId="{0466A6D0-2711-43F6-A086-54DDFE1AFCE7}"/>
    <dgm:cxn modelId="{4E48AF58-28EB-4251-896C-4E725BEB589B}" type="presOf" srcId="{A4701C69-B38E-4524-96C3-29C143D84EE1}" destId="{0F5E6E29-1554-488E-B50B-8ADD9D8BCB9D}" srcOrd="1" destOrd="0" presId="urn:microsoft.com/office/officeart/2005/8/layout/venn1"/>
    <dgm:cxn modelId="{5FEDFAD0-DE64-4657-A0A3-EC42477ECB0F}" type="presOf" srcId="{00FE9C74-C838-497E-84B5-232AF71D27A9}" destId="{C1BAFFB6-70CE-4ACC-BBD7-ECA2D5A4DB6A}" srcOrd="0" destOrd="0" presId="urn:microsoft.com/office/officeart/2005/8/layout/venn1"/>
    <dgm:cxn modelId="{66412DE8-E5D2-488B-B0BE-DA56EA20819C}" type="presParOf" srcId="{7F61758F-5800-4393-A412-2988F7FC80F8}" destId="{C1BAFFB6-70CE-4ACC-BBD7-ECA2D5A4DB6A}" srcOrd="0" destOrd="0" presId="urn:microsoft.com/office/officeart/2005/8/layout/venn1"/>
    <dgm:cxn modelId="{466009B0-847F-4B01-B80D-A7D6CC25B408}" type="presParOf" srcId="{7F61758F-5800-4393-A412-2988F7FC80F8}" destId="{8C2D686E-56DE-4258-84FC-364B2A34252C}" srcOrd="1" destOrd="0" presId="urn:microsoft.com/office/officeart/2005/8/layout/venn1"/>
    <dgm:cxn modelId="{28336048-26D2-4813-AB78-8F4402E9AF81}" type="presParOf" srcId="{7F61758F-5800-4393-A412-2988F7FC80F8}" destId="{D1EA8E36-8897-408C-AADF-2730B94DF89D}" srcOrd="2" destOrd="0" presId="urn:microsoft.com/office/officeart/2005/8/layout/venn1"/>
    <dgm:cxn modelId="{08A19634-2B4A-46AB-9D7F-4EDC2196B6E3}" type="presParOf" srcId="{7F61758F-5800-4393-A412-2988F7FC80F8}" destId="{0F5E6E29-1554-488E-B50B-8ADD9D8BCB9D}" srcOrd="3" destOrd="0" presId="urn:microsoft.com/office/officeart/2005/8/layout/venn1"/>
    <dgm:cxn modelId="{ECD4C09A-0013-4A5F-99D5-C18DF577596E}" type="presParOf" srcId="{7F61758F-5800-4393-A412-2988F7FC80F8}" destId="{54FE669F-FAA9-44C5-81AE-646D9A3529A5}" srcOrd="4" destOrd="0" presId="urn:microsoft.com/office/officeart/2005/8/layout/venn1"/>
    <dgm:cxn modelId="{EBC82738-EAF9-426F-95D5-044304248AFB}" type="presParOf" srcId="{7F61758F-5800-4393-A412-2988F7FC80F8}" destId="{7A26654A-DDB8-4C4A-A630-FB9E3B176BFC}"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BAFFB6-70CE-4ACC-BBD7-ECA2D5A4DB6A}">
      <dsp:nvSpPr>
        <dsp:cNvPr id="0" name=""/>
        <dsp:cNvSpPr/>
      </dsp:nvSpPr>
      <dsp:spPr>
        <a:xfrm>
          <a:off x="2341897" y="56881"/>
          <a:ext cx="2730297" cy="273029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de-DE" sz="3900" kern="1200" dirty="0" smtClean="0">
              <a:latin typeface="IBM Plex Sans Medium" panose="020B0703050000000000" pitchFamily="34" charset="0"/>
            </a:rPr>
            <a:t>Bio</a:t>
          </a:r>
          <a:endParaRPr lang="de-DE" sz="3900" kern="1200" dirty="0">
            <a:latin typeface="IBM Plex Sans Medium" panose="020B0703050000000000" pitchFamily="34" charset="0"/>
          </a:endParaRPr>
        </a:p>
      </dsp:txBody>
      <dsp:txXfrm>
        <a:off x="2705937" y="534683"/>
        <a:ext cx="2002218" cy="1228633"/>
      </dsp:txXfrm>
    </dsp:sp>
    <dsp:sp modelId="{D1EA8E36-8897-408C-AADF-2730B94DF89D}">
      <dsp:nvSpPr>
        <dsp:cNvPr id="0" name=""/>
        <dsp:cNvSpPr/>
      </dsp:nvSpPr>
      <dsp:spPr>
        <a:xfrm>
          <a:off x="3327080" y="1763317"/>
          <a:ext cx="2730297" cy="2730297"/>
        </a:xfrm>
        <a:prstGeom prst="ellipse">
          <a:avLst/>
        </a:prstGeom>
        <a:solidFill>
          <a:schemeClr val="accent5">
            <a:alpha val="50000"/>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de-DE" sz="3900" kern="1200" dirty="0" smtClean="0">
              <a:latin typeface="IBM Plex Sans Medium" panose="020B0703050000000000" pitchFamily="34" charset="0"/>
            </a:rPr>
            <a:t>Sozial</a:t>
          </a:r>
          <a:endParaRPr lang="de-DE" sz="3900" kern="1200" dirty="0">
            <a:latin typeface="IBM Plex Sans Medium" panose="020B0703050000000000" pitchFamily="34" charset="0"/>
          </a:endParaRPr>
        </a:p>
      </dsp:txBody>
      <dsp:txXfrm>
        <a:off x="4162096" y="2468644"/>
        <a:ext cx="1638178" cy="1501663"/>
      </dsp:txXfrm>
    </dsp:sp>
    <dsp:sp modelId="{54FE669F-FAA9-44C5-81AE-646D9A3529A5}">
      <dsp:nvSpPr>
        <dsp:cNvPr id="0" name=""/>
        <dsp:cNvSpPr/>
      </dsp:nvSpPr>
      <dsp:spPr>
        <a:xfrm>
          <a:off x="1356715" y="1763317"/>
          <a:ext cx="2730297" cy="2730297"/>
        </a:xfrm>
        <a:prstGeom prst="ellipse">
          <a:avLst/>
        </a:prstGeom>
        <a:solidFill>
          <a:schemeClr val="accent5">
            <a:alpha val="50000"/>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733550">
            <a:lnSpc>
              <a:spcPct val="90000"/>
            </a:lnSpc>
            <a:spcBef>
              <a:spcPct val="0"/>
            </a:spcBef>
            <a:spcAft>
              <a:spcPct val="35000"/>
            </a:spcAft>
          </a:pPr>
          <a:r>
            <a:rPr lang="de-DE" sz="3900" kern="1200" dirty="0" smtClean="0">
              <a:latin typeface="IBM Plex Sans Medium" panose="020B0703050000000000" pitchFamily="34" charset="0"/>
            </a:rPr>
            <a:t>Psycho</a:t>
          </a:r>
          <a:endParaRPr lang="de-DE" sz="3900" kern="1200" dirty="0">
            <a:latin typeface="IBM Plex Sans Medium" panose="020B0703050000000000" pitchFamily="34" charset="0"/>
          </a:endParaRPr>
        </a:p>
      </dsp:txBody>
      <dsp:txXfrm>
        <a:off x="1613818" y="2468644"/>
        <a:ext cx="1638178" cy="150166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7FC8A-5473-4723-BE55-3C1A4B757A7E}" type="datetimeFigureOut">
              <a:rPr lang="en-US" smtClean="0"/>
              <a:t>3/20/2018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4C43C-76CE-45C5-899F-E61755F66D37}" type="slidenum">
              <a:rPr lang="en-US" smtClean="0"/>
              <a:t>‹#›</a:t>
            </a:fld>
            <a:endParaRPr lang="en-US"/>
          </a:p>
        </p:txBody>
      </p:sp>
    </p:spTree>
    <p:extLst>
      <p:ext uri="{BB962C8B-B14F-4D97-AF65-F5344CB8AC3E}">
        <p14:creationId xmlns:p14="http://schemas.microsoft.com/office/powerpoint/2010/main" val="987622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de-DE" sz="1600" dirty="0" smtClean="0"/>
              <a:t>Classic:</a:t>
            </a:r>
          </a:p>
          <a:p>
            <a:pPr lvl="1"/>
            <a:r>
              <a:rPr lang="de-DE" sz="1600" dirty="0" smtClean="0"/>
              <a:t>- Schmerz als direkter Ausdruck einer organischen Schädigung </a:t>
            </a:r>
          </a:p>
          <a:p>
            <a:pPr lvl="1"/>
            <a:r>
              <a:rPr lang="de-DE" sz="1600" dirty="0" smtClean="0"/>
              <a:t>- Intensität proportional zum Grad der Schädigung</a:t>
            </a:r>
          </a:p>
          <a:p>
            <a:endParaRPr lang="en-US" dirty="0"/>
          </a:p>
        </p:txBody>
      </p:sp>
      <p:sp>
        <p:nvSpPr>
          <p:cNvPr id="4" name="Slide Number Placeholder 3"/>
          <p:cNvSpPr>
            <a:spLocks noGrp="1"/>
          </p:cNvSpPr>
          <p:nvPr>
            <p:ph type="sldNum" sz="quarter" idx="10"/>
          </p:nvPr>
        </p:nvSpPr>
        <p:spPr/>
        <p:txBody>
          <a:bodyPr/>
          <a:lstStyle/>
          <a:p>
            <a:fld id="{24C4C43C-76CE-45C5-899F-E61755F66D37}" type="slidenum">
              <a:rPr lang="en-US" smtClean="0"/>
              <a:t>8</a:t>
            </a:fld>
            <a:endParaRPr lang="en-US"/>
          </a:p>
        </p:txBody>
      </p:sp>
    </p:spTree>
    <p:extLst>
      <p:ext uri="{BB962C8B-B14F-4D97-AF65-F5344CB8AC3E}">
        <p14:creationId xmlns:p14="http://schemas.microsoft.com/office/powerpoint/2010/main" val="2014154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 Psychogener</a:t>
            </a:r>
            <a:r>
              <a:rPr lang="de-DE" baseline="0" dirty="0" smtClean="0"/>
              <a:t> Schmerz: Schmerz als Leitsymptom einer psychischen Erkrankung; Alltagsstress, Ängste und Depressionen können Auslöser sein; Zusammenhang </a:t>
            </a:r>
            <a:r>
              <a:rPr lang="de-DE" dirty="0" smtClean="0"/>
              <a:t>zwischen der seelischen Belastung und der Schmerzen</a:t>
            </a:r>
            <a:r>
              <a:rPr lang="de-DE" baseline="0" dirty="0" smtClean="0"/>
              <a:t> ist </a:t>
            </a:r>
            <a:r>
              <a:rPr lang="de-DE" dirty="0" smtClean="0"/>
              <a:t>den</a:t>
            </a:r>
            <a:r>
              <a:rPr lang="de-DE" baseline="0" dirty="0" smtClean="0"/>
              <a:t> </a:t>
            </a:r>
            <a:r>
              <a:rPr lang="de-DE" dirty="0" smtClean="0"/>
              <a:t>Betroffenen</a:t>
            </a:r>
            <a:r>
              <a:rPr lang="de-DE" baseline="0" dirty="0" smtClean="0"/>
              <a:t> oft </a:t>
            </a:r>
            <a:r>
              <a:rPr lang="de-DE" dirty="0" smtClean="0"/>
              <a:t>kaum bewusst; Schmerzcharakter oft unspezifisch</a:t>
            </a:r>
            <a:endParaRPr lang="de-DE" baseline="0" dirty="0" smtClean="0"/>
          </a:p>
          <a:p>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baseline="0" dirty="0" smtClean="0"/>
              <a:t>Neuropathischer Schmerz: anfallsartige, einschießende starke Schmerzen, die häufig als brennend, stechend oder auch dumpf beschrieben werden; </a:t>
            </a:r>
            <a:r>
              <a:rPr lang="de-DE" dirty="0" smtClean="0"/>
              <a:t>am häufigsten tritt zentraler Schmerz bei Läsionen</a:t>
            </a:r>
            <a:r>
              <a:rPr lang="de-DE" baseline="0" dirty="0" smtClean="0"/>
              <a:t> i</a:t>
            </a:r>
            <a:r>
              <a:rPr lang="de-DE" dirty="0" smtClean="0"/>
              <a:t>m </a:t>
            </a:r>
            <a:r>
              <a:rPr lang="de-DE" i="1" dirty="0" smtClean="0"/>
              <a:t>Tractus spinothalamicus</a:t>
            </a:r>
            <a:r>
              <a:rPr lang="de-DE" dirty="0" smtClean="0"/>
              <a:t> im Rückenmark oder Hirnstamm oder am </a:t>
            </a:r>
            <a:r>
              <a:rPr lang="de-DE" i="1" dirty="0" smtClean="0"/>
              <a:t>Nucleus ventralis posterolateralis</a:t>
            </a:r>
            <a:r>
              <a:rPr lang="de-DE" dirty="0" smtClean="0"/>
              <a:t> des Thalamus auf (sogenannter </a:t>
            </a:r>
            <a:r>
              <a:rPr lang="de-DE" i="1" dirty="0" smtClean="0"/>
              <a:t>Thalamusschmerz</a:t>
            </a:r>
            <a:r>
              <a:rPr lang="de-DE" dirty="0" smtClean="0"/>
              <a:t>).</a:t>
            </a:r>
            <a:r>
              <a:rPr lang="de-DE"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de-DE"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de-DE" baseline="0" dirty="0" smtClean="0"/>
          </a:p>
          <a:p>
            <a:endParaRPr lang="en-US" dirty="0"/>
          </a:p>
        </p:txBody>
      </p:sp>
      <p:sp>
        <p:nvSpPr>
          <p:cNvPr id="4" name="Slide Number Placeholder 3"/>
          <p:cNvSpPr>
            <a:spLocks noGrp="1"/>
          </p:cNvSpPr>
          <p:nvPr>
            <p:ph type="sldNum" sz="quarter" idx="10"/>
          </p:nvPr>
        </p:nvSpPr>
        <p:spPr/>
        <p:txBody>
          <a:bodyPr/>
          <a:lstStyle/>
          <a:p>
            <a:fld id="{24C4C43C-76CE-45C5-899F-E61755F66D37}" type="slidenum">
              <a:rPr lang="en-US" smtClean="0"/>
              <a:t>11</a:t>
            </a:fld>
            <a:endParaRPr lang="en-US"/>
          </a:p>
        </p:txBody>
      </p:sp>
    </p:spTree>
    <p:extLst>
      <p:ext uri="{BB962C8B-B14F-4D97-AF65-F5344CB8AC3E}">
        <p14:creationId xmlns:p14="http://schemas.microsoft.com/office/powerpoint/2010/main" val="80054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Yellow means activation, blue is inhibition</a:t>
            </a:r>
            <a:endParaRPr lang="en-US" dirty="0"/>
          </a:p>
        </p:txBody>
      </p:sp>
      <p:sp>
        <p:nvSpPr>
          <p:cNvPr id="4" name="Slide Number Placeholder 3"/>
          <p:cNvSpPr>
            <a:spLocks noGrp="1"/>
          </p:cNvSpPr>
          <p:nvPr>
            <p:ph type="sldNum" sz="quarter" idx="10"/>
          </p:nvPr>
        </p:nvSpPr>
        <p:spPr/>
        <p:txBody>
          <a:bodyPr/>
          <a:lstStyle/>
          <a:p>
            <a:fld id="{24C4C43C-76CE-45C5-899F-E61755F66D37}" type="slidenum">
              <a:rPr lang="en-US" smtClean="0"/>
              <a:t>15</a:t>
            </a:fld>
            <a:endParaRPr lang="en-US"/>
          </a:p>
        </p:txBody>
      </p:sp>
    </p:spTree>
    <p:extLst>
      <p:ext uri="{BB962C8B-B14F-4D97-AF65-F5344CB8AC3E}">
        <p14:creationId xmlns:p14="http://schemas.microsoft.com/office/powerpoint/2010/main" val="371625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is electromyography (EMG). The other is a nerve conduction study (NCS). They are often done at the same time.</a:t>
            </a:r>
          </a:p>
          <a:p>
            <a:endParaRPr lang="en-US" dirty="0" smtClean="0"/>
          </a:p>
          <a:p>
            <a:r>
              <a:rPr lang="en-US" dirty="0" smtClean="0"/>
              <a:t>Nerve signals are electrical impulses that travel quickly throughout your nervous system. Sometimes, problems with the electrical activity in your nerves can cause pain, tingling, or weakness in your muscles.</a:t>
            </a:r>
          </a:p>
          <a:p>
            <a:endParaRPr lang="en-US" dirty="0" smtClean="0"/>
          </a:p>
          <a:p>
            <a:r>
              <a:rPr lang="en-US" dirty="0" smtClean="0"/>
              <a:t>NCS measures how fast and how strong the electrical activity is in a nerve. The test can tell whether a nerve has been damaged.</a:t>
            </a:r>
            <a:endParaRPr lang="en-US" dirty="0"/>
          </a:p>
        </p:txBody>
      </p:sp>
      <p:sp>
        <p:nvSpPr>
          <p:cNvPr id="4" name="Slide Number Placeholder 3"/>
          <p:cNvSpPr>
            <a:spLocks noGrp="1"/>
          </p:cNvSpPr>
          <p:nvPr>
            <p:ph type="sldNum" sz="quarter" idx="10"/>
          </p:nvPr>
        </p:nvSpPr>
        <p:spPr/>
        <p:txBody>
          <a:bodyPr/>
          <a:lstStyle/>
          <a:p>
            <a:fld id="{24C4C43C-76CE-45C5-899F-E61755F66D37}" type="slidenum">
              <a:rPr lang="en-US" smtClean="0"/>
              <a:t>19</a:t>
            </a:fld>
            <a:endParaRPr lang="en-US"/>
          </a:p>
        </p:txBody>
      </p:sp>
    </p:spTree>
    <p:extLst>
      <p:ext uri="{BB962C8B-B14F-4D97-AF65-F5344CB8AC3E}">
        <p14:creationId xmlns:p14="http://schemas.microsoft.com/office/powerpoint/2010/main" val="3603928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Sensibilisierung bezeichnet eine erhöhte Schmerzwahrnehmung, die u.a. durch länger anhaltende Applikationen eines noxischen Stimulus (Nichtbehandlung einer Wunde, Sonnenbrand) hervorgerufen werden kann. Die periphere Sensibilisierung äußert sich dadurch, dass benachbarte Nozizeptoren, die vorher nicht auf mechanische Reize reagiert haben, plötzlich antworten. Außerdem wird die Schwelle der Aktivierbarkeit der Nozizeptoren erniedrigt. Dies geschieht in geschädigten Zellen durch die Synthese von Prostaglandinen und Leukotrienen aus Arachidonsäure (AA) mittels Cyclooxygenasen bzw. durch 5-Lipoxygenasen. Zusätzlich regulieren die Primärafferenzen ihre chemische Umgebung auch selbst: Mediatoren werden im Zellkörper synthetisiert und zum peripheren Ende transportiert, wo sie gespeichert werden. Durch Depolarisation werden Neuropeptide wie Substanz P und CGRP entlassen, was zur Erweiterung der Blutgefäße und Degranulierung von Mastzellen und einer weiteren Entlassung von Histaminen zur Reduzierung der Reizschwelle führt. Als Entzündungszeichen entstehen Hitze, Röte (Blutgefäßerweiterung) und Schwellung (ausgetretene Lymphflüssigkeit, Blutplasma). Die periphere Sensibilisierung führt somit zur primären Hyperalgesie (verstärkte Antwort auf noxische Reize durch Reduzierung der Reizschwelle für die Nozizeption).</a:t>
            </a:r>
          </a:p>
          <a:p>
            <a:endParaRPr lang="de-DE" dirty="0" smtClean="0"/>
          </a:p>
          <a:p>
            <a:r>
              <a:rPr lang="de-DE" dirty="0" smtClean="0"/>
              <a:t>Eine zentrale Sensibilisierung manifestiert sich durch eine kumulative Depolarisation, dem „Wind-Up“ (bei schwerer oder nicht behandelter Verletzung feuern C-Fasern repetitiv, worauf die Hinterwurzel-Neuronen mit verstärkter Antwort reagieren = Wind-Up). Das Wind-Up ist von der Ausschüttung von Glutamat abhängig, das postsynaptisch an NMDA-Rezeptoren bindet. Ein anderer Mechanismus ist die Erzeugung von Langzeitänderungen in der synaptischen Transmission (LTP) und die Änderung der Genexpression (u.a. erhöhte Expression von c-fos), die nach gegenwärtiger Vorstellung zur Generierung eines Schmerzgedächtnisses führt.</a:t>
            </a:r>
          </a:p>
          <a:p>
            <a:endParaRPr lang="en-US" dirty="0"/>
          </a:p>
        </p:txBody>
      </p:sp>
      <p:sp>
        <p:nvSpPr>
          <p:cNvPr id="4" name="Slide Number Placeholder 3"/>
          <p:cNvSpPr>
            <a:spLocks noGrp="1"/>
          </p:cNvSpPr>
          <p:nvPr>
            <p:ph type="sldNum" sz="quarter" idx="10"/>
          </p:nvPr>
        </p:nvSpPr>
        <p:spPr/>
        <p:txBody>
          <a:bodyPr/>
          <a:lstStyle/>
          <a:p>
            <a:fld id="{24C4C43C-76CE-45C5-899F-E61755F66D37}" type="slidenum">
              <a:rPr lang="en-US" smtClean="0"/>
              <a:t>20</a:t>
            </a:fld>
            <a:endParaRPr lang="en-US"/>
          </a:p>
        </p:txBody>
      </p:sp>
    </p:spTree>
    <p:extLst>
      <p:ext uri="{BB962C8B-B14F-4D97-AF65-F5344CB8AC3E}">
        <p14:creationId xmlns:p14="http://schemas.microsoft.com/office/powerpoint/2010/main" val="1860383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Schmerzen führen zu funktionellen Veränderungen auf mehreren Ebenen</a:t>
            </a:r>
          </a:p>
          <a:p>
            <a:pPr lvl="1"/>
            <a:r>
              <a:rPr lang="de-DE" sz="1800" dirty="0" smtClean="0"/>
              <a:t>peripher: Nozizeptoren </a:t>
            </a:r>
          </a:p>
          <a:p>
            <a:pPr lvl="1"/>
            <a:r>
              <a:rPr lang="de-DE" sz="1800" dirty="0" smtClean="0"/>
              <a:t>spinal: Hinterhornneurone (Untergang meist inhibitorischer Interneurone) </a:t>
            </a:r>
          </a:p>
          <a:p>
            <a:pPr lvl="1"/>
            <a:r>
              <a:rPr lang="de-DE" sz="1800" dirty="0" smtClean="0"/>
              <a:t>supraspinal: Thalamus, Cortex</a:t>
            </a:r>
          </a:p>
          <a:p>
            <a:r>
              <a:rPr lang="de-DE" dirty="0" smtClean="0"/>
              <a:t>Strukturelle Veränderungen durch andauernde/starke Schmerzen v.a. supraspinal, daher Loslösung von akuter Gewebeschädigung</a:t>
            </a:r>
          </a:p>
          <a:p>
            <a:r>
              <a:rPr lang="de-DE" dirty="0" smtClean="0"/>
              <a:t>„Biochemische, funktionelle und morphologische Veränderung im Gehirn, die durch wiederholte Schmerzerfahrungen entsteht.”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b="1" dirty="0" smtClean="0"/>
              <a:t>Schmerzgedächtnis: </a:t>
            </a:r>
            <a:r>
              <a:rPr lang="de-DE" dirty="0" smtClean="0"/>
              <a:t>Schmerzen verblassen im Gedächtnis ebenso wie andere (negative) Erlebnisse. Traumatisierende Ereignisse und Schmerzen können jedoch intensiv erinnert werden. Hinzu kommen (unbewusste) Erinnerungsverzerrungen.</a:t>
            </a:r>
            <a:endParaRPr lang="de-DE" sz="1100" dirty="0" smtClean="0"/>
          </a:p>
        </p:txBody>
      </p:sp>
      <p:sp>
        <p:nvSpPr>
          <p:cNvPr id="4" name="Slide Number Placeholder 3"/>
          <p:cNvSpPr>
            <a:spLocks noGrp="1"/>
          </p:cNvSpPr>
          <p:nvPr>
            <p:ph type="sldNum" sz="quarter" idx="10"/>
          </p:nvPr>
        </p:nvSpPr>
        <p:spPr/>
        <p:txBody>
          <a:bodyPr/>
          <a:lstStyle/>
          <a:p>
            <a:fld id="{24C4C43C-76CE-45C5-899F-E61755F66D37}" type="slidenum">
              <a:rPr lang="en-US" smtClean="0"/>
              <a:t>21</a:t>
            </a:fld>
            <a:endParaRPr lang="en-US"/>
          </a:p>
        </p:txBody>
      </p:sp>
    </p:spTree>
    <p:extLst>
      <p:ext uri="{BB962C8B-B14F-4D97-AF65-F5344CB8AC3E}">
        <p14:creationId xmlns:p14="http://schemas.microsoft.com/office/powerpoint/2010/main" val="1679858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CE5AFF-B70B-4452-83BD-F6DCAA240317}" type="datetimeFigureOut">
              <a:rPr lang="en-US" smtClean="0"/>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13387-0B4B-4C1A-8529-6D4FAEAB8772}" type="slidenum">
              <a:rPr lang="en-US" smtClean="0"/>
              <a:t>‹#›</a:t>
            </a:fld>
            <a:endParaRPr lang="en-US"/>
          </a:p>
        </p:txBody>
      </p:sp>
    </p:spTree>
    <p:extLst>
      <p:ext uri="{BB962C8B-B14F-4D97-AF65-F5344CB8AC3E}">
        <p14:creationId xmlns:p14="http://schemas.microsoft.com/office/powerpoint/2010/main" val="3670213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CE5AFF-B70B-4452-83BD-F6DCAA240317}" type="datetimeFigureOut">
              <a:rPr lang="en-US" smtClean="0"/>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13387-0B4B-4C1A-8529-6D4FAEAB8772}" type="slidenum">
              <a:rPr lang="en-US" smtClean="0"/>
              <a:t>‹#›</a:t>
            </a:fld>
            <a:endParaRPr lang="en-US"/>
          </a:p>
        </p:txBody>
      </p:sp>
    </p:spTree>
    <p:extLst>
      <p:ext uri="{BB962C8B-B14F-4D97-AF65-F5344CB8AC3E}">
        <p14:creationId xmlns:p14="http://schemas.microsoft.com/office/powerpoint/2010/main" val="15045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CE5AFF-B70B-4452-83BD-F6DCAA240317}" type="datetimeFigureOut">
              <a:rPr lang="en-US" smtClean="0"/>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13387-0B4B-4C1A-8529-6D4FAEAB8772}" type="slidenum">
              <a:rPr lang="en-US" smtClean="0"/>
              <a:t>‹#›</a:t>
            </a:fld>
            <a:endParaRPr lang="en-US"/>
          </a:p>
        </p:txBody>
      </p:sp>
    </p:spTree>
    <p:extLst>
      <p:ext uri="{BB962C8B-B14F-4D97-AF65-F5344CB8AC3E}">
        <p14:creationId xmlns:p14="http://schemas.microsoft.com/office/powerpoint/2010/main" val="387529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CE5AFF-B70B-4452-83BD-F6DCAA240317}" type="datetimeFigureOut">
              <a:rPr lang="en-US" smtClean="0"/>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13387-0B4B-4C1A-8529-6D4FAEAB8772}" type="slidenum">
              <a:rPr lang="en-US" smtClean="0"/>
              <a:t>‹#›</a:t>
            </a:fld>
            <a:endParaRPr lang="en-US"/>
          </a:p>
        </p:txBody>
      </p:sp>
    </p:spTree>
    <p:extLst>
      <p:ext uri="{BB962C8B-B14F-4D97-AF65-F5344CB8AC3E}">
        <p14:creationId xmlns:p14="http://schemas.microsoft.com/office/powerpoint/2010/main" val="2425979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1CE5AFF-B70B-4452-83BD-F6DCAA240317}" type="datetimeFigureOut">
              <a:rPr lang="en-US" smtClean="0"/>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13387-0B4B-4C1A-8529-6D4FAEAB8772}" type="slidenum">
              <a:rPr lang="en-US" smtClean="0"/>
              <a:t>‹#›</a:t>
            </a:fld>
            <a:endParaRPr lang="en-US"/>
          </a:p>
        </p:txBody>
      </p:sp>
    </p:spTree>
    <p:extLst>
      <p:ext uri="{BB962C8B-B14F-4D97-AF65-F5344CB8AC3E}">
        <p14:creationId xmlns:p14="http://schemas.microsoft.com/office/powerpoint/2010/main" val="2361342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CE5AFF-B70B-4452-83BD-F6DCAA240317}" type="datetimeFigureOut">
              <a:rPr lang="en-US" smtClean="0"/>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13387-0B4B-4C1A-8529-6D4FAEAB8772}" type="slidenum">
              <a:rPr lang="en-US" smtClean="0"/>
              <a:t>‹#›</a:t>
            </a:fld>
            <a:endParaRPr lang="en-US"/>
          </a:p>
        </p:txBody>
      </p:sp>
    </p:spTree>
    <p:extLst>
      <p:ext uri="{BB962C8B-B14F-4D97-AF65-F5344CB8AC3E}">
        <p14:creationId xmlns:p14="http://schemas.microsoft.com/office/powerpoint/2010/main" val="3773292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CE5AFF-B70B-4452-83BD-F6DCAA240317}" type="datetimeFigureOut">
              <a:rPr lang="en-US" smtClean="0"/>
              <a:t>3/20/2018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13387-0B4B-4C1A-8529-6D4FAEAB8772}" type="slidenum">
              <a:rPr lang="en-US" smtClean="0"/>
              <a:t>‹#›</a:t>
            </a:fld>
            <a:endParaRPr lang="en-US"/>
          </a:p>
        </p:txBody>
      </p:sp>
    </p:spTree>
    <p:extLst>
      <p:ext uri="{BB962C8B-B14F-4D97-AF65-F5344CB8AC3E}">
        <p14:creationId xmlns:p14="http://schemas.microsoft.com/office/powerpoint/2010/main" val="4203330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CE5AFF-B70B-4452-83BD-F6DCAA240317}" type="datetimeFigureOut">
              <a:rPr lang="en-US" smtClean="0"/>
              <a:t>3/20/2018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13387-0B4B-4C1A-8529-6D4FAEAB8772}" type="slidenum">
              <a:rPr lang="en-US" smtClean="0"/>
              <a:t>‹#›</a:t>
            </a:fld>
            <a:endParaRPr lang="en-US"/>
          </a:p>
        </p:txBody>
      </p:sp>
    </p:spTree>
    <p:extLst>
      <p:ext uri="{BB962C8B-B14F-4D97-AF65-F5344CB8AC3E}">
        <p14:creationId xmlns:p14="http://schemas.microsoft.com/office/powerpoint/2010/main" val="2880884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CE5AFF-B70B-4452-83BD-F6DCAA240317}" type="datetimeFigureOut">
              <a:rPr lang="en-US" smtClean="0"/>
              <a:t>3/20/2018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13387-0B4B-4C1A-8529-6D4FAEAB8772}" type="slidenum">
              <a:rPr lang="en-US" smtClean="0"/>
              <a:t>‹#›</a:t>
            </a:fld>
            <a:endParaRPr lang="en-US"/>
          </a:p>
        </p:txBody>
      </p:sp>
    </p:spTree>
    <p:extLst>
      <p:ext uri="{BB962C8B-B14F-4D97-AF65-F5344CB8AC3E}">
        <p14:creationId xmlns:p14="http://schemas.microsoft.com/office/powerpoint/2010/main" val="3710780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1CE5AFF-B70B-4452-83BD-F6DCAA240317}" type="datetimeFigureOut">
              <a:rPr lang="en-US" smtClean="0"/>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13387-0B4B-4C1A-8529-6D4FAEAB8772}" type="slidenum">
              <a:rPr lang="en-US" smtClean="0"/>
              <a:t>‹#›</a:t>
            </a:fld>
            <a:endParaRPr lang="en-US"/>
          </a:p>
        </p:txBody>
      </p:sp>
    </p:spTree>
    <p:extLst>
      <p:ext uri="{BB962C8B-B14F-4D97-AF65-F5344CB8AC3E}">
        <p14:creationId xmlns:p14="http://schemas.microsoft.com/office/powerpoint/2010/main" val="2327373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1CE5AFF-B70B-4452-83BD-F6DCAA240317}" type="datetimeFigureOut">
              <a:rPr lang="en-US" smtClean="0"/>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13387-0B4B-4C1A-8529-6D4FAEAB8772}" type="slidenum">
              <a:rPr lang="en-US" smtClean="0"/>
              <a:t>‹#›</a:t>
            </a:fld>
            <a:endParaRPr lang="en-US"/>
          </a:p>
        </p:txBody>
      </p:sp>
    </p:spTree>
    <p:extLst>
      <p:ext uri="{BB962C8B-B14F-4D97-AF65-F5344CB8AC3E}">
        <p14:creationId xmlns:p14="http://schemas.microsoft.com/office/powerpoint/2010/main" val="324708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CE5AFF-B70B-4452-83BD-F6DCAA240317}" type="datetimeFigureOut">
              <a:rPr lang="en-US" smtClean="0"/>
              <a:t>3/20/2018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13387-0B4B-4C1A-8529-6D4FAEAB8772}" type="slidenum">
              <a:rPr lang="en-US" smtClean="0"/>
              <a:t>‹#›</a:t>
            </a:fld>
            <a:endParaRPr lang="en-US"/>
          </a:p>
        </p:txBody>
      </p:sp>
    </p:spTree>
    <p:extLst>
      <p:ext uri="{BB962C8B-B14F-4D97-AF65-F5344CB8AC3E}">
        <p14:creationId xmlns:p14="http://schemas.microsoft.com/office/powerpoint/2010/main" val="363427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giphy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615" y="352697"/>
            <a:ext cx="12168385" cy="5982789"/>
          </a:xfrm>
          <a:prstGeom prst="rect">
            <a:avLst/>
          </a:prstGeom>
        </p:spPr>
      </p:pic>
      <p:sp>
        <p:nvSpPr>
          <p:cNvPr id="4" name="TextBox 3"/>
          <p:cNvSpPr txBox="1"/>
          <p:nvPr/>
        </p:nvSpPr>
        <p:spPr>
          <a:xfrm>
            <a:off x="365761" y="790303"/>
            <a:ext cx="8648521" cy="400110"/>
          </a:xfrm>
          <a:prstGeom prst="rect">
            <a:avLst/>
          </a:prstGeom>
          <a:noFill/>
        </p:spPr>
        <p:txBody>
          <a:bodyPr wrap="none" rtlCol="0">
            <a:spAutoFit/>
          </a:bodyPr>
          <a:lstStyle/>
          <a:p>
            <a:r>
              <a:rPr lang="de-DE" sz="2000" b="1" dirty="0">
                <a:solidFill>
                  <a:schemeClr val="bg1"/>
                </a:solidFill>
                <a:latin typeface="IBM Plex Mono Medium" panose="020B0709050000000000" pitchFamily="49" charset="0"/>
              </a:rPr>
              <a:t>Grundlagen Nozizeption | Psychologische Schmerztherapie</a:t>
            </a:r>
          </a:p>
        </p:txBody>
      </p:sp>
      <p:sp>
        <p:nvSpPr>
          <p:cNvPr id="5" name="TextBox 4"/>
          <p:cNvSpPr txBox="1"/>
          <p:nvPr/>
        </p:nvSpPr>
        <p:spPr>
          <a:xfrm>
            <a:off x="365761" y="1190413"/>
            <a:ext cx="1997663" cy="369332"/>
          </a:xfrm>
          <a:prstGeom prst="rect">
            <a:avLst/>
          </a:prstGeom>
          <a:noFill/>
        </p:spPr>
        <p:txBody>
          <a:bodyPr wrap="none" rtlCol="0">
            <a:spAutoFit/>
          </a:bodyPr>
          <a:lstStyle/>
          <a:p>
            <a:r>
              <a:rPr lang="en-US" dirty="0" smtClean="0">
                <a:solidFill>
                  <a:schemeClr val="bg1"/>
                </a:solidFill>
                <a:latin typeface="IBM Plex Mono ExtraLight" panose="020B0309050000000000" pitchFamily="49" charset="0"/>
              </a:rPr>
              <a:t>Joao Santiago</a:t>
            </a:r>
            <a:endParaRPr lang="en-US" dirty="0">
              <a:solidFill>
                <a:schemeClr val="bg1"/>
              </a:solidFill>
              <a:latin typeface="IBM Plex Mono ExtraLight" panose="020B0309050000000000" pitchFamily="49" charset="0"/>
            </a:endParaRPr>
          </a:p>
        </p:txBody>
      </p:sp>
    </p:spTree>
    <p:extLst>
      <p:ext uri="{BB962C8B-B14F-4D97-AF65-F5344CB8AC3E}">
        <p14:creationId xmlns:p14="http://schemas.microsoft.com/office/powerpoint/2010/main" val="97401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5" name="Rectangle 4"/>
          <p:cNvSpPr/>
          <p:nvPr/>
        </p:nvSpPr>
        <p:spPr>
          <a:xfrm>
            <a:off x="838200" y="704740"/>
            <a:ext cx="4798108" cy="646331"/>
          </a:xfrm>
          <a:prstGeom prst="rect">
            <a:avLst/>
          </a:prstGeom>
        </p:spPr>
        <p:txBody>
          <a:bodyPr wrap="none">
            <a:spAutoFit/>
          </a:bodyPr>
          <a:lstStyle/>
          <a:p>
            <a:r>
              <a:rPr lang="en-US" sz="3600" dirty="0" err="1" smtClean="0">
                <a:latin typeface="IBM Plex Sans Medium" panose="020B0703050000000000" pitchFamily="34" charset="0"/>
              </a:rPr>
              <a:t>Nozizeptorenschmerz</a:t>
            </a:r>
            <a:endParaRPr lang="en-US" sz="3600" dirty="0">
              <a:latin typeface="IBM Plex Sans Medium" panose="020B0703050000000000" pitchFamily="34" charset="0"/>
            </a:endParaRPr>
          </a:p>
        </p:txBody>
      </p:sp>
    </p:spTree>
    <p:extLst>
      <p:ext uri="{BB962C8B-B14F-4D97-AF65-F5344CB8AC3E}">
        <p14:creationId xmlns:p14="http://schemas.microsoft.com/office/powerpoint/2010/main" val="921421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giphy (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721894"/>
            <a:ext cx="12197853" cy="5133474"/>
          </a:xfrm>
        </p:spPr>
      </p:pic>
      <p:sp>
        <p:nvSpPr>
          <p:cNvPr id="5" name="TextBox 4"/>
          <p:cNvSpPr txBox="1"/>
          <p:nvPr/>
        </p:nvSpPr>
        <p:spPr>
          <a:xfrm>
            <a:off x="3711373" y="6212137"/>
            <a:ext cx="5061001" cy="646331"/>
          </a:xfrm>
          <a:prstGeom prst="rect">
            <a:avLst/>
          </a:prstGeom>
          <a:noFill/>
        </p:spPr>
        <p:txBody>
          <a:bodyPr wrap="none" rtlCol="0">
            <a:spAutoFit/>
          </a:bodyPr>
          <a:lstStyle/>
          <a:p>
            <a:r>
              <a:rPr lang="en-US" sz="3600" dirty="0" smtClean="0">
                <a:solidFill>
                  <a:schemeClr val="bg1"/>
                </a:solidFill>
                <a:latin typeface="IBM Plex Sans" panose="020B0503050000000000" pitchFamily="34" charset="0"/>
              </a:rPr>
              <a:t>[</a:t>
            </a:r>
            <a:r>
              <a:rPr lang="en-US" sz="3600" dirty="0" err="1" smtClean="0">
                <a:solidFill>
                  <a:schemeClr val="bg1"/>
                </a:solidFill>
                <a:latin typeface="IBM Plex Sans" panose="020B0503050000000000" pitchFamily="34" charset="0"/>
              </a:rPr>
              <a:t>Psychogener</a:t>
            </a:r>
            <a:r>
              <a:rPr lang="en-US" sz="3600" dirty="0" smtClean="0">
                <a:solidFill>
                  <a:schemeClr val="bg1"/>
                </a:solidFill>
                <a:latin typeface="IBM Plex Sans" panose="020B0503050000000000" pitchFamily="34" charset="0"/>
              </a:rPr>
              <a:t> </a:t>
            </a:r>
            <a:r>
              <a:rPr lang="en-US" sz="3600" dirty="0" err="1" smtClean="0">
                <a:solidFill>
                  <a:schemeClr val="bg1"/>
                </a:solidFill>
                <a:latin typeface="IBM Plex Sans" panose="020B0503050000000000" pitchFamily="34" charset="0"/>
              </a:rPr>
              <a:t>Schmerz</a:t>
            </a:r>
            <a:r>
              <a:rPr lang="en-US" sz="3600" dirty="0" smtClean="0">
                <a:solidFill>
                  <a:schemeClr val="bg1"/>
                </a:solidFill>
                <a:latin typeface="IBM Plex Sans" panose="020B0503050000000000" pitchFamily="34" charset="0"/>
              </a:rPr>
              <a:t>]</a:t>
            </a:r>
            <a:endParaRPr lang="en-US" sz="3600" dirty="0">
              <a:solidFill>
                <a:schemeClr val="bg1"/>
              </a:solidFill>
              <a:latin typeface="IBM Plex Sans" panose="020B0503050000000000" pitchFamily="34" charset="0"/>
            </a:endParaRPr>
          </a:p>
        </p:txBody>
      </p:sp>
    </p:spTree>
    <p:extLst>
      <p:ext uri="{BB962C8B-B14F-4D97-AF65-F5344CB8AC3E}">
        <p14:creationId xmlns:p14="http://schemas.microsoft.com/office/powerpoint/2010/main" val="290766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85474" y="2378878"/>
            <a:ext cx="5303055" cy="646331"/>
          </a:xfrm>
          <a:prstGeom prst="rect">
            <a:avLst/>
          </a:prstGeom>
          <a:noFill/>
        </p:spPr>
        <p:txBody>
          <a:bodyPr wrap="none" rtlCol="0">
            <a:spAutoFit/>
          </a:bodyPr>
          <a:lstStyle/>
          <a:p>
            <a:r>
              <a:rPr lang="en-US" sz="3600" dirty="0" err="1" smtClean="0">
                <a:latin typeface="IBM Plex Sans" panose="020B0503050000000000" pitchFamily="34" charset="0"/>
              </a:rPr>
              <a:t>Neuropatischer</a:t>
            </a:r>
            <a:r>
              <a:rPr lang="en-US" sz="3600" dirty="0" smtClean="0">
                <a:latin typeface="IBM Plex Sans" panose="020B0503050000000000" pitchFamily="34" charset="0"/>
              </a:rPr>
              <a:t> </a:t>
            </a:r>
            <a:r>
              <a:rPr lang="en-US" sz="3600" dirty="0" err="1" smtClean="0">
                <a:latin typeface="IBM Plex Sans" panose="020B0503050000000000" pitchFamily="34" charset="0"/>
              </a:rPr>
              <a:t>Schmerz</a:t>
            </a:r>
            <a:endParaRPr lang="en-US" sz="3600" dirty="0">
              <a:latin typeface="IBM Plex Sans" panose="020B0503050000000000" pitchFamily="34" charset="0"/>
            </a:endParaRPr>
          </a:p>
        </p:txBody>
      </p:sp>
      <p:sp>
        <p:nvSpPr>
          <p:cNvPr id="6" name="TextBox 5"/>
          <p:cNvSpPr txBox="1"/>
          <p:nvPr/>
        </p:nvSpPr>
        <p:spPr>
          <a:xfrm>
            <a:off x="2085473" y="3025209"/>
            <a:ext cx="6708888" cy="646331"/>
          </a:xfrm>
          <a:prstGeom prst="rect">
            <a:avLst/>
          </a:prstGeom>
          <a:noFill/>
        </p:spPr>
        <p:txBody>
          <a:bodyPr wrap="none" rtlCol="0">
            <a:spAutoFit/>
          </a:bodyPr>
          <a:lstStyle/>
          <a:p>
            <a:r>
              <a:rPr lang="en-US" sz="3600" dirty="0" err="1" smtClean="0">
                <a:latin typeface="IBM Plex Sans" panose="020B0503050000000000" pitchFamily="34" charset="0"/>
              </a:rPr>
              <a:t>Myofaszielles</a:t>
            </a:r>
            <a:r>
              <a:rPr lang="en-US" sz="3600" dirty="0" smtClean="0">
                <a:latin typeface="IBM Plex Sans" panose="020B0503050000000000" pitchFamily="34" charset="0"/>
              </a:rPr>
              <a:t> </a:t>
            </a:r>
            <a:r>
              <a:rPr lang="en-US" sz="3600" dirty="0" err="1" smtClean="0">
                <a:latin typeface="IBM Plex Sans" panose="020B0503050000000000" pitchFamily="34" charset="0"/>
              </a:rPr>
              <a:t>Schmerzsyndrom</a:t>
            </a:r>
            <a:endParaRPr lang="en-US" sz="3600" dirty="0">
              <a:latin typeface="IBM Plex Sans" panose="020B0503050000000000" pitchFamily="34" charset="0"/>
            </a:endParaRPr>
          </a:p>
        </p:txBody>
      </p:sp>
    </p:spTree>
    <p:extLst>
      <p:ext uri="{BB962C8B-B14F-4D97-AF65-F5344CB8AC3E}">
        <p14:creationId xmlns:p14="http://schemas.microsoft.com/office/powerpoint/2010/main" val="3261264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7528" y="934270"/>
            <a:ext cx="9536585" cy="646331"/>
          </a:xfrm>
          <a:prstGeom prst="rect">
            <a:avLst/>
          </a:prstGeom>
        </p:spPr>
        <p:txBody>
          <a:bodyPr wrap="none">
            <a:spAutoFit/>
          </a:bodyPr>
          <a:lstStyle/>
          <a:p>
            <a:r>
              <a:rPr lang="en-US" sz="3600" dirty="0" err="1">
                <a:latin typeface="IBM Plex Sans Medium" panose="020B0703050000000000" pitchFamily="34" charset="0"/>
              </a:rPr>
              <a:t>Charakteristika</a:t>
            </a:r>
            <a:r>
              <a:rPr lang="en-US" sz="3600" dirty="0">
                <a:latin typeface="IBM Plex Sans Medium" panose="020B0703050000000000" pitchFamily="34" charset="0"/>
              </a:rPr>
              <a:t> </a:t>
            </a:r>
            <a:r>
              <a:rPr lang="en-US" sz="3600" dirty="0" err="1">
                <a:latin typeface="IBM Plex Sans Light" panose="020B0403050000000000" pitchFamily="34" charset="0"/>
              </a:rPr>
              <a:t>primärer</a:t>
            </a:r>
            <a:r>
              <a:rPr lang="en-US" sz="3600" dirty="0">
                <a:latin typeface="IBM Plex Sans Light" panose="020B0403050000000000" pitchFamily="34" charset="0"/>
              </a:rPr>
              <a:t> </a:t>
            </a:r>
            <a:r>
              <a:rPr lang="en-US" sz="3600" dirty="0" err="1">
                <a:latin typeface="IBM Plex Sans Light" panose="020B0403050000000000" pitchFamily="34" charset="0"/>
              </a:rPr>
              <a:t>afferenter</a:t>
            </a:r>
            <a:r>
              <a:rPr lang="en-US" sz="3600" dirty="0">
                <a:latin typeface="IBM Plex Sans Light" panose="020B0403050000000000" pitchFamily="34" charset="0"/>
              </a:rPr>
              <a:t> </a:t>
            </a:r>
            <a:r>
              <a:rPr lang="en-US" sz="3600" dirty="0" err="1">
                <a:latin typeface="IBM Plex Sans Light" panose="020B0403050000000000" pitchFamily="34" charset="0"/>
              </a:rPr>
              <a:t>Neurone</a:t>
            </a:r>
            <a:endParaRPr lang="en-US" sz="3600" dirty="0">
              <a:latin typeface="IBM Plex Sans Light" panose="020B0403050000000000"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2392331"/>
            <a:ext cx="10058400" cy="3325141"/>
          </a:xfrm>
          <a:prstGeom prst="rect">
            <a:avLst/>
          </a:prstGeom>
        </p:spPr>
      </p:pic>
    </p:spTree>
    <p:extLst>
      <p:ext uri="{BB962C8B-B14F-4D97-AF65-F5344CB8AC3E}">
        <p14:creationId xmlns:p14="http://schemas.microsoft.com/office/powerpoint/2010/main" val="4052798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79" y="2021305"/>
            <a:ext cx="11500042" cy="4440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el 1"/>
          <p:cNvSpPr>
            <a:spLocks noGrp="1"/>
          </p:cNvSpPr>
          <p:nvPr>
            <p:ph type="title"/>
          </p:nvPr>
        </p:nvSpPr>
        <p:spPr>
          <a:xfrm>
            <a:off x="840831" y="850232"/>
            <a:ext cx="10510337" cy="807118"/>
          </a:xfrm>
        </p:spPr>
        <p:txBody>
          <a:bodyPr>
            <a:normAutofit fontScale="90000"/>
          </a:bodyPr>
          <a:lstStyle/>
          <a:p>
            <a:r>
              <a:rPr lang="de-DE" dirty="0" smtClean="0">
                <a:latin typeface="IBM Plex Sans Medium" panose="020B0703050000000000" pitchFamily="34" charset="0"/>
              </a:rPr>
              <a:t>Gate-Control-Modell</a:t>
            </a:r>
            <a:r>
              <a:rPr lang="de-DE" dirty="0" smtClean="0"/>
              <a:t> </a:t>
            </a:r>
            <a:r>
              <a:rPr lang="de-DE" dirty="0" smtClean="0">
                <a:latin typeface="IBM Plex Sans Light" panose="020B0403050000000000" pitchFamily="34" charset="0"/>
              </a:rPr>
              <a:t>(</a:t>
            </a:r>
            <a:r>
              <a:rPr lang="de-DE" dirty="0" err="1" smtClean="0">
                <a:latin typeface="IBM Plex Sans Light" panose="020B0403050000000000" pitchFamily="34" charset="0"/>
              </a:rPr>
              <a:t>Melzack</a:t>
            </a:r>
            <a:r>
              <a:rPr lang="de-DE" dirty="0" smtClean="0">
                <a:latin typeface="IBM Plex Sans Light" panose="020B0403050000000000" pitchFamily="34" charset="0"/>
              </a:rPr>
              <a:t> &amp; Wall, 1965)</a:t>
            </a:r>
            <a:endParaRPr lang="de-DE" dirty="0">
              <a:latin typeface="IBM Plex Sans Light" panose="020B0403050000000000" pitchFamily="34" charset="0"/>
            </a:endParaRPr>
          </a:p>
        </p:txBody>
      </p:sp>
    </p:spTree>
    <p:extLst>
      <p:ext uri="{BB962C8B-B14F-4D97-AF65-F5344CB8AC3E}">
        <p14:creationId xmlns:p14="http://schemas.microsoft.com/office/powerpoint/2010/main" val="356480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6472" y="2059548"/>
            <a:ext cx="4976405" cy="410367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971" y="2100368"/>
            <a:ext cx="4867513" cy="4022039"/>
          </a:xfrm>
          <a:prstGeom prst="rect">
            <a:avLst/>
          </a:prstGeom>
        </p:spPr>
      </p:pic>
      <p:sp>
        <p:nvSpPr>
          <p:cNvPr id="6" name="TextBox 5"/>
          <p:cNvSpPr txBox="1"/>
          <p:nvPr/>
        </p:nvSpPr>
        <p:spPr>
          <a:xfrm>
            <a:off x="1410871" y="1187115"/>
            <a:ext cx="1673856" cy="646331"/>
          </a:xfrm>
          <a:prstGeom prst="rect">
            <a:avLst/>
          </a:prstGeom>
          <a:noFill/>
        </p:spPr>
        <p:txBody>
          <a:bodyPr wrap="none" rtlCol="0">
            <a:spAutoFit/>
          </a:bodyPr>
          <a:lstStyle/>
          <a:p>
            <a:r>
              <a:rPr lang="en-US" sz="3600" dirty="0" smtClean="0">
                <a:latin typeface="IBM Plex Sans Medium" panose="020B0703050000000000" pitchFamily="34" charset="0"/>
              </a:rPr>
              <a:t>Tor </a:t>
            </a:r>
            <a:r>
              <a:rPr lang="en-US" sz="3600" dirty="0" smtClean="0">
                <a:latin typeface="IBM Plex Sans Light" panose="020B0403050000000000" pitchFamily="34" charset="0"/>
              </a:rPr>
              <a:t>auf</a:t>
            </a:r>
            <a:endParaRPr lang="en-US" sz="3600" dirty="0">
              <a:latin typeface="IBM Plex Sans Light" panose="020B0403050000000000" pitchFamily="34" charset="0"/>
            </a:endParaRPr>
          </a:p>
        </p:txBody>
      </p:sp>
      <p:sp>
        <p:nvSpPr>
          <p:cNvPr id="7" name="TextBox 6"/>
          <p:cNvSpPr txBox="1"/>
          <p:nvPr/>
        </p:nvSpPr>
        <p:spPr>
          <a:xfrm>
            <a:off x="7867818" y="1187115"/>
            <a:ext cx="1460656" cy="646331"/>
          </a:xfrm>
          <a:prstGeom prst="rect">
            <a:avLst/>
          </a:prstGeom>
          <a:noFill/>
        </p:spPr>
        <p:txBody>
          <a:bodyPr wrap="none" rtlCol="0">
            <a:spAutoFit/>
          </a:bodyPr>
          <a:lstStyle/>
          <a:p>
            <a:r>
              <a:rPr lang="en-US" sz="3600" dirty="0" smtClean="0">
                <a:latin typeface="IBM Plex Sans Medium" panose="020B0703050000000000" pitchFamily="34" charset="0"/>
              </a:rPr>
              <a:t>Tor </a:t>
            </a:r>
            <a:r>
              <a:rPr lang="en-US" sz="3600" dirty="0" err="1" smtClean="0">
                <a:latin typeface="IBM Plex Sans Light" panose="020B0403050000000000" pitchFamily="34" charset="0"/>
              </a:rPr>
              <a:t>zu</a:t>
            </a:r>
            <a:endParaRPr lang="en-US" sz="3600" dirty="0">
              <a:latin typeface="IBM Plex Sans Light" panose="020B0403050000000000" pitchFamily="34" charset="0"/>
            </a:endParaRPr>
          </a:p>
        </p:txBody>
      </p:sp>
    </p:spTree>
    <p:extLst>
      <p:ext uri="{BB962C8B-B14F-4D97-AF65-F5344CB8AC3E}">
        <p14:creationId xmlns:p14="http://schemas.microsoft.com/office/powerpoint/2010/main" val="19306285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2"/>
          <p:cNvSpPr>
            <a:spLocks noGrp="1"/>
          </p:cNvSpPr>
          <p:nvPr>
            <p:ph idx="1"/>
          </p:nvPr>
        </p:nvSpPr>
        <p:spPr>
          <a:xfrm>
            <a:off x="2001771" y="1901574"/>
            <a:ext cx="7705725" cy="4352925"/>
          </a:xfrm>
        </p:spPr>
        <p:txBody>
          <a:bodyPr>
            <a:normAutofit lnSpcReduction="10000"/>
          </a:bodyPr>
          <a:lstStyle/>
          <a:p>
            <a:pPr marL="0" indent="0">
              <a:buNone/>
            </a:pPr>
            <a:r>
              <a:rPr lang="de-DE" sz="1800" b="1" dirty="0" smtClean="0">
                <a:latin typeface="IBM Plex Sans" panose="020B0503050000000000" pitchFamily="34" charset="0"/>
              </a:rPr>
              <a:t>Sensorisch-</a:t>
            </a:r>
            <a:r>
              <a:rPr lang="de-DE" sz="1800" b="1" dirty="0" err="1" smtClean="0">
                <a:latin typeface="IBM Plex Sans" panose="020B0503050000000000" pitchFamily="34" charset="0"/>
              </a:rPr>
              <a:t>diskriminative</a:t>
            </a:r>
            <a:r>
              <a:rPr lang="de-DE" sz="1800" dirty="0" smtClean="0">
                <a:latin typeface="IBM Plex Sans" panose="020B0503050000000000" pitchFamily="34" charset="0"/>
              </a:rPr>
              <a:t> Komponente</a:t>
            </a:r>
          </a:p>
          <a:p>
            <a:pPr lvl="1"/>
            <a:r>
              <a:rPr lang="de-DE" sz="1800" dirty="0" smtClean="0">
                <a:latin typeface="IBM Plex Sans" panose="020B0503050000000000" pitchFamily="34" charset="0"/>
              </a:rPr>
              <a:t>Aktivität von Nozizeptoren: Ort, Dauer, Intensität des </a:t>
            </a:r>
            <a:r>
              <a:rPr lang="de-DE" sz="1800" dirty="0" smtClean="0">
                <a:latin typeface="IBM Plex Sans" panose="020B0503050000000000" pitchFamily="34" charset="0"/>
              </a:rPr>
              <a:t>Schmerzreizes</a:t>
            </a:r>
          </a:p>
          <a:p>
            <a:pPr marL="0" indent="0">
              <a:buNone/>
            </a:pPr>
            <a:r>
              <a:rPr lang="de-DE" sz="1800" b="1" dirty="0" smtClean="0">
                <a:latin typeface="IBM Plex Sans" panose="020B0503050000000000" pitchFamily="34" charset="0"/>
              </a:rPr>
              <a:t>Affektive </a:t>
            </a:r>
            <a:r>
              <a:rPr lang="de-DE" sz="1800" dirty="0" smtClean="0">
                <a:latin typeface="IBM Plex Sans" panose="020B0503050000000000" pitchFamily="34" charset="0"/>
              </a:rPr>
              <a:t>Komponente</a:t>
            </a:r>
          </a:p>
          <a:p>
            <a:pPr lvl="1"/>
            <a:r>
              <a:rPr lang="de-DE" sz="1800" dirty="0" smtClean="0">
                <a:latin typeface="IBM Plex Sans" panose="020B0503050000000000" pitchFamily="34" charset="0"/>
              </a:rPr>
              <a:t>automatische </a:t>
            </a:r>
            <a:r>
              <a:rPr lang="de-DE" sz="1800" dirty="0" smtClean="0">
                <a:latin typeface="IBM Plex Sans" panose="020B0503050000000000" pitchFamily="34" charset="0"/>
              </a:rPr>
              <a:t>Reaktion des Zentralnervensystems auf Schmerzen, leidvolles Erleben </a:t>
            </a:r>
          </a:p>
          <a:p>
            <a:pPr marL="0" indent="0">
              <a:buNone/>
            </a:pPr>
            <a:r>
              <a:rPr lang="de-DE" sz="1800" b="1" dirty="0" smtClean="0">
                <a:latin typeface="IBM Plex Sans" panose="020B0503050000000000" pitchFamily="34" charset="0"/>
              </a:rPr>
              <a:t>Vegetative </a:t>
            </a:r>
            <a:r>
              <a:rPr lang="de-DE" sz="1800" dirty="0" smtClean="0">
                <a:latin typeface="IBM Plex Sans" panose="020B0503050000000000" pitchFamily="34" charset="0"/>
              </a:rPr>
              <a:t>Komponente</a:t>
            </a:r>
          </a:p>
          <a:p>
            <a:pPr lvl="1"/>
            <a:r>
              <a:rPr lang="de-DE" sz="1800" dirty="0" smtClean="0">
                <a:latin typeface="IBM Plex Sans" panose="020B0503050000000000" pitchFamily="34" charset="0"/>
              </a:rPr>
              <a:t>automatische Reaktion des peripheren Nervensystems, Reflexantwort (Schwitzen, Tachykardie)</a:t>
            </a:r>
          </a:p>
          <a:p>
            <a:pPr marL="0" indent="0">
              <a:buNone/>
            </a:pPr>
            <a:r>
              <a:rPr lang="de-DE" sz="1800" b="1" dirty="0" smtClean="0">
                <a:latin typeface="IBM Plex Sans" panose="020B0503050000000000" pitchFamily="34" charset="0"/>
              </a:rPr>
              <a:t>Motorische</a:t>
            </a:r>
            <a:r>
              <a:rPr lang="de-DE" sz="1800" dirty="0" smtClean="0">
                <a:latin typeface="IBM Plex Sans" panose="020B0503050000000000" pitchFamily="34" charset="0"/>
              </a:rPr>
              <a:t> </a:t>
            </a:r>
            <a:r>
              <a:rPr lang="de-DE" sz="1800" dirty="0" smtClean="0">
                <a:latin typeface="IBM Plex Sans" panose="020B0503050000000000" pitchFamily="34" charset="0"/>
              </a:rPr>
              <a:t>Komponente </a:t>
            </a:r>
          </a:p>
          <a:p>
            <a:pPr lvl="1"/>
            <a:r>
              <a:rPr lang="de-DE" sz="1800" dirty="0" smtClean="0">
                <a:latin typeface="IBM Plex Sans" panose="020B0503050000000000" pitchFamily="34" charset="0"/>
              </a:rPr>
              <a:t>Haltung, Mimik, Gestik („Wegziehreflex“, Fluchtreaktion</a:t>
            </a:r>
            <a:r>
              <a:rPr lang="de-DE" sz="1800" dirty="0" smtClean="0">
                <a:latin typeface="IBM Plex Sans" panose="020B0503050000000000" pitchFamily="34" charset="0"/>
              </a:rPr>
              <a:t>)</a:t>
            </a:r>
          </a:p>
          <a:p>
            <a:pPr marL="0" indent="0">
              <a:buNone/>
            </a:pPr>
            <a:r>
              <a:rPr lang="de-DE" sz="1800" b="1" dirty="0" smtClean="0">
                <a:latin typeface="IBM Plex Sans" panose="020B0503050000000000" pitchFamily="34" charset="0"/>
              </a:rPr>
              <a:t>Kognitive</a:t>
            </a:r>
            <a:r>
              <a:rPr lang="de-DE" sz="1800" dirty="0" smtClean="0">
                <a:latin typeface="IBM Plex Sans" panose="020B0503050000000000" pitchFamily="34" charset="0"/>
              </a:rPr>
              <a:t> Komponente </a:t>
            </a:r>
          </a:p>
          <a:p>
            <a:pPr lvl="1"/>
            <a:r>
              <a:rPr lang="de-DE" sz="1800" dirty="0" smtClean="0">
                <a:latin typeface="IBM Plex Sans" panose="020B0503050000000000" pitchFamily="34" charset="0"/>
              </a:rPr>
              <a:t>bewusste </a:t>
            </a:r>
            <a:r>
              <a:rPr lang="de-DE" sz="1800" dirty="0" smtClean="0">
                <a:latin typeface="IBM Plex Sans" panose="020B0503050000000000" pitchFamily="34" charset="0"/>
              </a:rPr>
              <a:t>Interpretation und Einordnung des Schmerzreizes (z.B. als „nicht lebensbedrohlich“)</a:t>
            </a:r>
          </a:p>
          <a:p>
            <a:endParaRPr lang="de-DE" dirty="0"/>
          </a:p>
        </p:txBody>
      </p:sp>
      <p:sp>
        <p:nvSpPr>
          <p:cNvPr id="5" name="Rectangle 4"/>
          <p:cNvSpPr/>
          <p:nvPr/>
        </p:nvSpPr>
        <p:spPr>
          <a:xfrm>
            <a:off x="719138" y="934271"/>
            <a:ext cx="8988358" cy="646331"/>
          </a:xfrm>
          <a:prstGeom prst="rect">
            <a:avLst/>
          </a:prstGeom>
        </p:spPr>
        <p:txBody>
          <a:bodyPr wrap="none">
            <a:spAutoFit/>
          </a:bodyPr>
          <a:lstStyle/>
          <a:p>
            <a:r>
              <a:rPr lang="de-DE" sz="3600" dirty="0">
                <a:latin typeface="IBM Plex Sans Medium" panose="020B0703050000000000" pitchFamily="34" charset="0"/>
              </a:rPr>
              <a:t>Komponenten </a:t>
            </a:r>
            <a:r>
              <a:rPr lang="de-DE" sz="3600" dirty="0">
                <a:latin typeface="IBM Plex Sans Light" panose="020B0403050000000000" pitchFamily="34" charset="0"/>
              </a:rPr>
              <a:t>der Schmerzwahrnehmung</a:t>
            </a:r>
            <a:endParaRPr lang="en-US" sz="3600" dirty="0">
              <a:latin typeface="IBM Plex Sans Light" panose="020B0403050000000000" pitchFamily="34" charset="0"/>
            </a:endParaRPr>
          </a:p>
        </p:txBody>
      </p:sp>
    </p:spTree>
    <p:extLst>
      <p:ext uri="{BB962C8B-B14F-4D97-AF65-F5344CB8AC3E}">
        <p14:creationId xmlns:p14="http://schemas.microsoft.com/office/powerpoint/2010/main" val="17550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3" y="68179"/>
            <a:ext cx="12179214" cy="6721642"/>
          </a:xfrm>
          <a:prstGeom prst="rect">
            <a:avLst/>
          </a:prstGeom>
        </p:spPr>
      </p:pic>
    </p:spTree>
    <p:extLst>
      <p:ext uri="{BB962C8B-B14F-4D97-AF65-F5344CB8AC3E}">
        <p14:creationId xmlns:p14="http://schemas.microsoft.com/office/powerpoint/2010/main" val="35073631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623" y="2630906"/>
            <a:ext cx="10884755" cy="1969450"/>
          </a:xfrm>
          <a:prstGeom prst="rect">
            <a:avLst/>
          </a:prstGeom>
        </p:spPr>
      </p:pic>
      <p:sp>
        <p:nvSpPr>
          <p:cNvPr id="5" name="TextBox 4"/>
          <p:cNvSpPr txBox="1"/>
          <p:nvPr/>
        </p:nvSpPr>
        <p:spPr>
          <a:xfrm>
            <a:off x="653623" y="866275"/>
            <a:ext cx="7835799" cy="1200329"/>
          </a:xfrm>
          <a:prstGeom prst="rect">
            <a:avLst/>
          </a:prstGeom>
          <a:noFill/>
        </p:spPr>
        <p:txBody>
          <a:bodyPr wrap="none" rtlCol="0">
            <a:spAutoFit/>
          </a:bodyPr>
          <a:lstStyle/>
          <a:p>
            <a:r>
              <a:rPr lang="en-US" sz="3600" dirty="0" err="1" smtClean="0">
                <a:latin typeface="IBM Plex Sans Medium" panose="020B0703050000000000" pitchFamily="34" charset="0"/>
              </a:rPr>
              <a:t>Algesimetrie</a:t>
            </a:r>
            <a:r>
              <a:rPr lang="en-US" sz="3600" dirty="0">
                <a:latin typeface="IBM Plex Sans Medium" panose="020B0703050000000000" pitchFamily="34" charset="0"/>
              </a:rPr>
              <a:t> (</a:t>
            </a:r>
            <a:r>
              <a:rPr lang="en-US" sz="3600" dirty="0" err="1" smtClean="0">
                <a:latin typeface="IBM Plex Sans Medium" panose="020B0703050000000000" pitchFamily="34" charset="0"/>
              </a:rPr>
              <a:t>Schmerzmessung</a:t>
            </a:r>
            <a:r>
              <a:rPr lang="en-US" sz="3600" dirty="0" smtClean="0">
                <a:latin typeface="IBM Plex Sans Medium" panose="020B0703050000000000" pitchFamily="34" charset="0"/>
              </a:rPr>
              <a:t>) </a:t>
            </a:r>
            <a:r>
              <a:rPr lang="en-US" sz="3600" dirty="0" err="1" smtClean="0">
                <a:latin typeface="IBM Plex Sans Medium" panose="020B0703050000000000" pitchFamily="34" charset="0"/>
              </a:rPr>
              <a:t>mit</a:t>
            </a:r>
            <a:endParaRPr lang="en-US" sz="3600" dirty="0" smtClean="0">
              <a:latin typeface="IBM Plex Sans Medium" panose="020B0703050000000000" pitchFamily="34" charset="0"/>
            </a:endParaRPr>
          </a:p>
          <a:p>
            <a:r>
              <a:rPr lang="en-US" sz="3600" dirty="0" err="1" smtClean="0">
                <a:latin typeface="IBM Plex Sans Light" panose="020B0403050000000000" pitchFamily="34" charset="0"/>
              </a:rPr>
              <a:t>Visuelle</a:t>
            </a:r>
            <a:r>
              <a:rPr lang="en-US" sz="3600" dirty="0" smtClean="0">
                <a:latin typeface="IBM Plex Sans Light" panose="020B0403050000000000" pitchFamily="34" charset="0"/>
              </a:rPr>
              <a:t> </a:t>
            </a:r>
            <a:r>
              <a:rPr lang="en-US" sz="3600" dirty="0" err="1" smtClean="0">
                <a:latin typeface="IBM Plex Sans Light" panose="020B0403050000000000" pitchFamily="34" charset="0"/>
              </a:rPr>
              <a:t>Analogskala</a:t>
            </a:r>
            <a:endParaRPr lang="en-US" sz="3600" dirty="0">
              <a:latin typeface="IBM Plex Sans Light" panose="020B0403050000000000" pitchFamily="34" charset="0"/>
            </a:endParaRPr>
          </a:p>
        </p:txBody>
      </p:sp>
    </p:spTree>
    <p:extLst>
      <p:ext uri="{BB962C8B-B14F-4D97-AF65-F5344CB8AC3E}">
        <p14:creationId xmlns:p14="http://schemas.microsoft.com/office/powerpoint/2010/main" val="35231366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178" y="0"/>
            <a:ext cx="9427644" cy="6858000"/>
          </a:xfrm>
          <a:prstGeom prst="rect">
            <a:avLst/>
          </a:prstGeom>
        </p:spPr>
      </p:pic>
    </p:spTree>
    <p:extLst>
      <p:ext uri="{BB962C8B-B14F-4D97-AF65-F5344CB8AC3E}">
        <p14:creationId xmlns:p14="http://schemas.microsoft.com/office/powerpoint/2010/main" val="1210157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o_pain._Science_Museum_Painless_Exhibition_Series.webm.108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82024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0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2906433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2168" y="1690211"/>
            <a:ext cx="4347665"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3600" i="0" u="none" strike="noStrike" kern="0" cap="none" spc="0" normalizeH="0" baseline="0" noProof="0" dirty="0" smtClean="0">
                <a:ln>
                  <a:noFill/>
                </a:ln>
                <a:solidFill>
                  <a:srgbClr val="2D2015"/>
                </a:solidFill>
                <a:effectLst/>
                <a:uLnTx/>
                <a:uFillTx/>
                <a:latin typeface="IBM Plex Sans Medium" panose="020B0703050000000000" pitchFamily="34" charset="0"/>
                <a:ea typeface="+mj-ea"/>
                <a:cs typeface="+mj-cs"/>
              </a:rPr>
              <a:t>Schmerzgedächtnis</a:t>
            </a:r>
            <a:endParaRPr kumimoji="0" lang="en-US" sz="2800" i="0" u="none" strike="noStrike" kern="0" cap="none" spc="0" normalizeH="0" baseline="0" noProof="0" dirty="0" smtClean="0">
              <a:ln>
                <a:noFill/>
              </a:ln>
              <a:solidFill>
                <a:sysClr val="windowText" lastClr="000000"/>
              </a:solidFill>
              <a:effectLst/>
              <a:uLnTx/>
              <a:uFillTx/>
              <a:latin typeface="IBM Plex Sans Medium" panose="020B0703050000000000" pitchFamily="34" charset="0"/>
            </a:endParaRPr>
          </a:p>
        </p:txBody>
      </p:sp>
      <p:sp>
        <p:nvSpPr>
          <p:cNvPr id="5" name="Inhaltsplatzhalter 2"/>
          <p:cNvSpPr>
            <a:spLocks noGrp="1"/>
          </p:cNvSpPr>
          <p:nvPr>
            <p:ph idx="1"/>
          </p:nvPr>
        </p:nvSpPr>
        <p:spPr>
          <a:xfrm>
            <a:off x="2243138" y="2648536"/>
            <a:ext cx="7705725" cy="2148054"/>
          </a:xfrm>
        </p:spPr>
        <p:txBody>
          <a:bodyPr/>
          <a:lstStyle/>
          <a:p>
            <a:pPr marL="0" indent="0">
              <a:buNone/>
            </a:pPr>
            <a:r>
              <a:rPr lang="de-DE" dirty="0" smtClean="0">
                <a:latin typeface="IBM Plex Sans" panose="020B0503050000000000" pitchFamily="34" charset="0"/>
              </a:rPr>
              <a:t>„... </a:t>
            </a:r>
            <a:r>
              <a:rPr lang="de-DE" dirty="0" smtClean="0">
                <a:latin typeface="IBM Plex Sans" panose="020B0503050000000000" pitchFamily="34" charset="0"/>
              </a:rPr>
              <a:t>erhöhte Empfindlichkeit des </a:t>
            </a:r>
            <a:r>
              <a:rPr lang="de-DE" dirty="0" err="1" smtClean="0">
                <a:latin typeface="IBM Plex Sans" panose="020B0503050000000000" pitchFamily="34" charset="0"/>
              </a:rPr>
              <a:t>nozizeptiven</a:t>
            </a:r>
            <a:r>
              <a:rPr lang="de-DE" dirty="0" smtClean="0">
                <a:latin typeface="IBM Plex Sans" panose="020B0503050000000000" pitchFamily="34" charset="0"/>
              </a:rPr>
              <a:t> Systems, die durch Schmerzreize, wie z.B. Entzündungen, Traumata, operative Eingriffe, ausgelöst wird und diese überdauert.“ </a:t>
            </a:r>
          </a:p>
          <a:p>
            <a:pPr marL="0" indent="0" algn="r">
              <a:buNone/>
            </a:pPr>
            <a:r>
              <a:rPr lang="de-DE" sz="1600" i="1" dirty="0" smtClean="0">
                <a:latin typeface="IBM Plex Sans Light" panose="020B0403050000000000" pitchFamily="34" charset="0"/>
              </a:rPr>
              <a:t>Sandkühler</a:t>
            </a:r>
            <a:r>
              <a:rPr lang="de-DE" sz="1600" i="1" dirty="0" smtClean="0">
                <a:latin typeface="IBM Plex Sans Light" panose="020B0403050000000000" pitchFamily="34" charset="0"/>
              </a:rPr>
              <a:t>, </a:t>
            </a:r>
            <a:r>
              <a:rPr lang="de-DE" sz="1600" i="1" dirty="0" smtClean="0">
                <a:latin typeface="IBM Plex Sans Light" panose="020B0403050000000000" pitchFamily="34" charset="0"/>
              </a:rPr>
              <a:t>2005</a:t>
            </a:r>
            <a:endParaRPr lang="de-DE" sz="1600" i="1" dirty="0" smtClean="0">
              <a:latin typeface="IBM Plex Sans Light" panose="020B0403050000000000" pitchFamily="34" charset="0"/>
            </a:endParaRPr>
          </a:p>
        </p:txBody>
      </p:sp>
    </p:spTree>
    <p:extLst>
      <p:ext uri="{BB962C8B-B14F-4D97-AF65-F5344CB8AC3E}">
        <p14:creationId xmlns:p14="http://schemas.microsoft.com/office/powerpoint/2010/main" val="4696394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4505" y="0"/>
            <a:ext cx="10282989" cy="6863895"/>
          </a:xfrm>
        </p:spPr>
      </p:pic>
    </p:spTree>
    <p:extLst>
      <p:ext uri="{BB962C8B-B14F-4D97-AF65-F5344CB8AC3E}">
        <p14:creationId xmlns:p14="http://schemas.microsoft.com/office/powerpoint/2010/main" val="16503401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44" name="Group 43"/>
          <p:cNvGrpSpPr/>
          <p:nvPr/>
        </p:nvGrpSpPr>
        <p:grpSpPr>
          <a:xfrm>
            <a:off x="1647297" y="1504950"/>
            <a:ext cx="8897406" cy="5353050"/>
            <a:chOff x="1917981" y="1504950"/>
            <a:chExt cx="8897406" cy="5353050"/>
          </a:xfrm>
        </p:grpSpPr>
        <p:grpSp>
          <p:nvGrpSpPr>
            <p:cNvPr id="41" name="Group 40"/>
            <p:cNvGrpSpPr/>
            <p:nvPr/>
          </p:nvGrpSpPr>
          <p:grpSpPr>
            <a:xfrm>
              <a:off x="1917981" y="1504950"/>
              <a:ext cx="8897406" cy="5353050"/>
              <a:chOff x="1127125" y="1773396"/>
              <a:chExt cx="6961189" cy="4188141"/>
            </a:xfrm>
          </p:grpSpPr>
          <p:pic>
            <p:nvPicPr>
              <p:cNvPr id="23" name="Picture 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125" y="1787682"/>
                <a:ext cx="6957060" cy="417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125" y="1787682"/>
                <a:ext cx="6957060" cy="417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125" y="1784507"/>
                <a:ext cx="6957060" cy="417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0301" y="1784507"/>
                <a:ext cx="6958013" cy="41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0301" y="1773396"/>
                <a:ext cx="6958013" cy="417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6"/>
              <p:cNvSpPr>
                <a:spLocks/>
              </p:cNvSpPr>
              <p:nvPr/>
            </p:nvSpPr>
            <p:spPr bwMode="auto">
              <a:xfrm>
                <a:off x="3200471" y="5455536"/>
                <a:ext cx="1357964" cy="185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r"/>
                <a:r>
                  <a:rPr lang="en-US" dirty="0" err="1">
                    <a:solidFill>
                      <a:srgbClr val="040000"/>
                    </a:solidFill>
                    <a:latin typeface="IBM Plex Sans Medium" panose="020B0703050000000000" pitchFamily="34" charset="0"/>
                    <a:cs typeface="Arial" pitchFamily="34" charset="0"/>
                    <a:sym typeface="Arial" pitchFamily="34" charset="0"/>
                  </a:rPr>
                  <a:t>medialer</a:t>
                </a:r>
                <a:r>
                  <a:rPr lang="en-US" dirty="0">
                    <a:solidFill>
                      <a:srgbClr val="040000"/>
                    </a:solidFill>
                    <a:latin typeface="IBM Plex Sans Medium" panose="020B0703050000000000" pitchFamily="34" charset="0"/>
                    <a:cs typeface="Arial" pitchFamily="34" charset="0"/>
                    <a:sym typeface="Arial" pitchFamily="34" charset="0"/>
                  </a:rPr>
                  <a:t> Thalamus</a:t>
                </a:r>
              </a:p>
            </p:txBody>
          </p:sp>
          <p:sp>
            <p:nvSpPr>
              <p:cNvPr id="30" name="Rectangle 8"/>
              <p:cNvSpPr>
                <a:spLocks/>
              </p:cNvSpPr>
              <p:nvPr/>
            </p:nvSpPr>
            <p:spPr bwMode="auto">
              <a:xfrm>
                <a:off x="1166812" y="1784507"/>
                <a:ext cx="230518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r>
                  <a:rPr lang="en-US" dirty="0" err="1">
                    <a:solidFill>
                      <a:srgbClr val="004A94"/>
                    </a:solidFill>
                    <a:latin typeface="IBM Plex Sans Medium" panose="020B0703050000000000" pitchFamily="34" charset="0"/>
                    <a:cs typeface="Arial" pitchFamily="34" charset="0"/>
                    <a:sym typeface="Arial" pitchFamily="34" charset="0"/>
                  </a:rPr>
                  <a:t>sensorisch-diskriminativ</a:t>
                </a:r>
                <a:endParaRPr lang="en-US" dirty="0">
                  <a:solidFill>
                    <a:srgbClr val="004A94"/>
                  </a:solidFill>
                  <a:latin typeface="IBM Plex Sans Medium" panose="020B0703050000000000" pitchFamily="34" charset="0"/>
                  <a:cs typeface="Arial" pitchFamily="34" charset="0"/>
                  <a:sym typeface="Arial" pitchFamily="34" charset="0"/>
                </a:endParaRPr>
              </a:p>
            </p:txBody>
          </p:sp>
          <p:sp>
            <p:nvSpPr>
              <p:cNvPr id="31" name="Rectangle 9"/>
              <p:cNvSpPr>
                <a:spLocks/>
              </p:cNvSpPr>
              <p:nvPr/>
            </p:nvSpPr>
            <p:spPr bwMode="auto">
              <a:xfrm>
                <a:off x="7286999" y="1866001"/>
                <a:ext cx="561621" cy="185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dirty="0" err="1">
                    <a:solidFill>
                      <a:srgbClr val="339966"/>
                    </a:solidFill>
                    <a:latin typeface="IBM Plex Sans Medium" panose="020B0703050000000000" pitchFamily="34" charset="0"/>
                    <a:cs typeface="Arial" pitchFamily="34" charset="0"/>
                    <a:sym typeface="Arial" pitchFamily="34" charset="0"/>
                  </a:rPr>
                  <a:t>kognitiv</a:t>
                </a:r>
                <a:endParaRPr lang="en-US" sz="1600" dirty="0">
                  <a:solidFill>
                    <a:srgbClr val="339966"/>
                  </a:solidFill>
                  <a:latin typeface="IBM Plex Sans Medium" panose="020B0703050000000000" pitchFamily="34" charset="0"/>
                  <a:cs typeface="Arial" pitchFamily="34" charset="0"/>
                  <a:sym typeface="Arial" pitchFamily="34" charset="0"/>
                </a:endParaRPr>
              </a:p>
            </p:txBody>
          </p:sp>
          <p:sp>
            <p:nvSpPr>
              <p:cNvPr id="32" name="Rectangle 10"/>
              <p:cNvSpPr>
                <a:spLocks/>
              </p:cNvSpPr>
              <p:nvPr/>
            </p:nvSpPr>
            <p:spPr bwMode="auto">
              <a:xfrm>
                <a:off x="4289425" y="1784507"/>
                <a:ext cx="190817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r>
                  <a:rPr lang="en-US" dirty="0" err="1">
                    <a:solidFill>
                      <a:srgbClr val="CC0000"/>
                    </a:solidFill>
                    <a:latin typeface="IBM Plex Sans Medium" panose="020B0703050000000000" pitchFamily="34" charset="0"/>
                    <a:cs typeface="Arial" pitchFamily="34" charset="0"/>
                    <a:sym typeface="Arial" pitchFamily="34" charset="0"/>
                  </a:rPr>
                  <a:t>affektiv</a:t>
                </a:r>
                <a:r>
                  <a:rPr lang="en-US" dirty="0">
                    <a:solidFill>
                      <a:srgbClr val="CC0000"/>
                    </a:solidFill>
                    <a:latin typeface="IBM Plex Sans Medium" panose="020B0703050000000000" pitchFamily="34" charset="0"/>
                    <a:cs typeface="Arial" pitchFamily="34" charset="0"/>
                    <a:sym typeface="Arial" pitchFamily="34" charset="0"/>
                  </a:rPr>
                  <a:t>-emotional</a:t>
                </a:r>
                <a:endParaRPr lang="en-US" sz="1600" dirty="0">
                  <a:solidFill>
                    <a:srgbClr val="CC0000"/>
                  </a:solidFill>
                  <a:latin typeface="IBM Plex Sans Medium" panose="020B0703050000000000" pitchFamily="34" charset="0"/>
                  <a:cs typeface="Arial" pitchFamily="34" charset="0"/>
                  <a:sym typeface="Arial" pitchFamily="34" charset="0"/>
                </a:endParaRPr>
              </a:p>
            </p:txBody>
          </p:sp>
          <p:grpSp>
            <p:nvGrpSpPr>
              <p:cNvPr id="33" name="Group 18"/>
              <p:cNvGrpSpPr>
                <a:grpSpLocks/>
              </p:cNvGrpSpPr>
              <p:nvPr/>
            </p:nvGrpSpPr>
            <p:grpSpPr bwMode="auto">
              <a:xfrm>
                <a:off x="2125822" y="2818580"/>
                <a:ext cx="4485327" cy="1487805"/>
                <a:chOff x="-20" y="-11"/>
                <a:chExt cx="4708" cy="1562"/>
              </a:xfrm>
            </p:grpSpPr>
            <p:sp>
              <p:nvSpPr>
                <p:cNvPr id="34" name="Rectangle 11"/>
                <p:cNvSpPr>
                  <a:spLocks/>
                </p:cNvSpPr>
                <p:nvPr/>
              </p:nvSpPr>
              <p:spPr bwMode="auto">
                <a:xfrm>
                  <a:off x="3747" y="-11"/>
                  <a:ext cx="254"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r"/>
                  <a:r>
                    <a:rPr lang="en-US" sz="2000" dirty="0">
                      <a:solidFill>
                        <a:srgbClr val="FFFFFF"/>
                      </a:solidFill>
                      <a:latin typeface="Arial" pitchFamily="34" charset="0"/>
                      <a:cs typeface="Arial" pitchFamily="34" charset="0"/>
                      <a:sym typeface="Arial" pitchFamily="34" charset="0"/>
                    </a:rPr>
                    <a:t>SI</a:t>
                  </a:r>
                </a:p>
              </p:txBody>
            </p:sp>
            <p:sp>
              <p:nvSpPr>
                <p:cNvPr id="35" name="Rectangle 12"/>
                <p:cNvSpPr>
                  <a:spLocks/>
                </p:cNvSpPr>
                <p:nvPr/>
              </p:nvSpPr>
              <p:spPr bwMode="auto">
                <a:xfrm>
                  <a:off x="3390" y="628"/>
                  <a:ext cx="3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r"/>
                  <a:r>
                    <a:rPr lang="en-US" sz="2000">
                      <a:solidFill>
                        <a:srgbClr val="FFFFFF"/>
                      </a:solidFill>
                      <a:latin typeface="Arial" pitchFamily="34" charset="0"/>
                      <a:cs typeface="Arial" pitchFamily="34" charset="0"/>
                      <a:sym typeface="Arial" pitchFamily="34" charset="0"/>
                    </a:rPr>
                    <a:t>SII</a:t>
                  </a:r>
                </a:p>
              </p:txBody>
            </p:sp>
            <p:sp>
              <p:nvSpPr>
                <p:cNvPr id="36" name="Rectangle 13"/>
                <p:cNvSpPr>
                  <a:spLocks/>
                </p:cNvSpPr>
                <p:nvPr/>
              </p:nvSpPr>
              <p:spPr bwMode="auto">
                <a:xfrm>
                  <a:off x="-20" y="901"/>
                  <a:ext cx="54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r"/>
                  <a:r>
                    <a:rPr lang="en-US" sz="2000" dirty="0">
                      <a:solidFill>
                        <a:srgbClr val="FFFFFF"/>
                      </a:solidFill>
                      <a:latin typeface="Arial" pitchFamily="34" charset="0"/>
                      <a:cs typeface="Arial" pitchFamily="34" charset="0"/>
                      <a:sym typeface="Arial" pitchFamily="34" charset="0"/>
                    </a:rPr>
                    <a:t>PFC</a:t>
                  </a:r>
                </a:p>
              </p:txBody>
            </p:sp>
            <p:sp>
              <p:nvSpPr>
                <p:cNvPr id="37" name="Rectangle 14"/>
                <p:cNvSpPr>
                  <a:spLocks/>
                </p:cNvSpPr>
                <p:nvPr/>
              </p:nvSpPr>
              <p:spPr bwMode="auto">
                <a:xfrm>
                  <a:off x="823" y="505"/>
                  <a:ext cx="57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2000">
                      <a:solidFill>
                        <a:srgbClr val="FFFFFF"/>
                      </a:solidFill>
                      <a:latin typeface="Arial" pitchFamily="34" charset="0"/>
                      <a:cs typeface="Arial" pitchFamily="34" charset="0"/>
                      <a:sym typeface="Arial" pitchFamily="34" charset="0"/>
                    </a:rPr>
                    <a:t>ACC</a:t>
                  </a:r>
                </a:p>
              </p:txBody>
            </p:sp>
            <p:sp>
              <p:nvSpPr>
                <p:cNvPr id="38" name="Rectangle 15"/>
                <p:cNvSpPr>
                  <a:spLocks/>
                </p:cNvSpPr>
                <p:nvPr/>
              </p:nvSpPr>
              <p:spPr bwMode="auto">
                <a:xfrm>
                  <a:off x="4313" y="13"/>
                  <a:ext cx="37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r"/>
                  <a:r>
                    <a:rPr lang="en-US" sz="2000">
                      <a:solidFill>
                        <a:srgbClr val="FFFFFF"/>
                      </a:solidFill>
                      <a:latin typeface="Arial" pitchFamily="34" charset="0"/>
                      <a:cs typeface="Arial" pitchFamily="34" charset="0"/>
                      <a:sym typeface="Arial" pitchFamily="34" charset="0"/>
                    </a:rPr>
                    <a:t>PC</a:t>
                  </a:r>
                </a:p>
              </p:txBody>
            </p:sp>
            <p:sp>
              <p:nvSpPr>
                <p:cNvPr id="39" name="Rectangle 16"/>
                <p:cNvSpPr>
                  <a:spLocks/>
                </p:cNvSpPr>
                <p:nvPr/>
              </p:nvSpPr>
              <p:spPr bwMode="auto">
                <a:xfrm>
                  <a:off x="3101" y="1228"/>
                  <a:ext cx="269"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r"/>
                  <a:r>
                    <a:rPr lang="en-US" sz="2000">
                      <a:solidFill>
                        <a:srgbClr val="FFFFFF"/>
                      </a:solidFill>
                      <a:latin typeface="Arial" pitchFamily="34" charset="0"/>
                      <a:cs typeface="Arial" pitchFamily="34" charset="0"/>
                      <a:sym typeface="Arial" pitchFamily="34" charset="0"/>
                    </a:rPr>
                    <a:t>IC</a:t>
                  </a:r>
                </a:p>
              </p:txBody>
            </p:sp>
            <p:sp>
              <p:nvSpPr>
                <p:cNvPr id="40" name="Rectangle 17"/>
                <p:cNvSpPr>
                  <a:spLocks/>
                </p:cNvSpPr>
                <p:nvPr/>
              </p:nvSpPr>
              <p:spPr bwMode="auto">
                <a:xfrm>
                  <a:off x="1823" y="805"/>
                  <a:ext cx="54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r"/>
                  <a:r>
                    <a:rPr lang="en-US" sz="2000" dirty="0">
                      <a:solidFill>
                        <a:srgbClr val="FFFFFF"/>
                      </a:solidFill>
                      <a:latin typeface="Arial" pitchFamily="34" charset="0"/>
                      <a:cs typeface="Arial" pitchFamily="34" charset="0"/>
                      <a:sym typeface="Arial" pitchFamily="34" charset="0"/>
                    </a:rPr>
                    <a:t>PFC</a:t>
                  </a:r>
                </a:p>
              </p:txBody>
            </p:sp>
          </p:grpSp>
        </p:grpSp>
        <p:sp>
          <p:nvSpPr>
            <p:cNvPr id="43" name="Rectangle 6"/>
            <p:cNvSpPr>
              <a:spLocks/>
            </p:cNvSpPr>
            <p:nvPr/>
          </p:nvSpPr>
          <p:spPr bwMode="auto">
            <a:xfrm>
              <a:off x="7478126" y="6101212"/>
              <a:ext cx="19957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r"/>
              <a:r>
                <a:rPr lang="en-US" dirty="0" err="1" smtClean="0">
                  <a:solidFill>
                    <a:srgbClr val="040000"/>
                  </a:solidFill>
                  <a:latin typeface="IBM Plex Sans Medium" panose="020B0703050000000000" pitchFamily="34" charset="0"/>
                  <a:cs typeface="Arial" pitchFamily="34" charset="0"/>
                  <a:sym typeface="Arial" pitchFamily="34" charset="0"/>
                </a:rPr>
                <a:t>lateraler</a:t>
              </a:r>
              <a:r>
                <a:rPr lang="en-US" dirty="0" smtClean="0">
                  <a:solidFill>
                    <a:srgbClr val="040000"/>
                  </a:solidFill>
                  <a:latin typeface="IBM Plex Sans Medium" panose="020B0703050000000000" pitchFamily="34" charset="0"/>
                  <a:cs typeface="Arial" pitchFamily="34" charset="0"/>
                  <a:sym typeface="Arial" pitchFamily="34" charset="0"/>
                </a:rPr>
                <a:t> </a:t>
              </a:r>
              <a:r>
                <a:rPr lang="en-US" dirty="0">
                  <a:solidFill>
                    <a:srgbClr val="040000"/>
                  </a:solidFill>
                  <a:latin typeface="IBM Plex Sans Medium" panose="020B0703050000000000" pitchFamily="34" charset="0"/>
                  <a:cs typeface="Arial" pitchFamily="34" charset="0"/>
                  <a:sym typeface="Arial" pitchFamily="34" charset="0"/>
                </a:rPr>
                <a:t>Thalamus</a:t>
              </a:r>
            </a:p>
          </p:txBody>
        </p:sp>
      </p:grpSp>
      <p:sp>
        <p:nvSpPr>
          <p:cNvPr id="45" name="Rectangle 44"/>
          <p:cNvSpPr/>
          <p:nvPr/>
        </p:nvSpPr>
        <p:spPr>
          <a:xfrm>
            <a:off x="580635" y="487588"/>
            <a:ext cx="7239482" cy="646331"/>
          </a:xfrm>
          <a:prstGeom prst="rect">
            <a:avLst/>
          </a:prstGeom>
        </p:spPr>
        <p:txBody>
          <a:bodyPr wrap="none">
            <a:spAutoFit/>
          </a:bodyPr>
          <a:lstStyle/>
          <a:p>
            <a:r>
              <a:rPr lang="de-DE" sz="3600" dirty="0">
                <a:latin typeface="IBM Plex Sans Medium" panose="020B0703050000000000" pitchFamily="34" charset="0"/>
              </a:rPr>
              <a:t>Schmerzwahrnehmung </a:t>
            </a:r>
            <a:r>
              <a:rPr lang="de-DE" sz="3600" dirty="0">
                <a:latin typeface="IBM Plex Sans Light" panose="020B0403050000000000" pitchFamily="34" charset="0"/>
              </a:rPr>
              <a:t>im Gehirn</a:t>
            </a:r>
            <a:endParaRPr lang="en-US" sz="3600" dirty="0">
              <a:latin typeface="IBM Plex Sans Light" panose="020B0403050000000000" pitchFamily="34" charset="0"/>
            </a:endParaRPr>
          </a:p>
        </p:txBody>
      </p:sp>
    </p:spTree>
    <p:extLst>
      <p:ext uri="{BB962C8B-B14F-4D97-AF65-F5344CB8AC3E}">
        <p14:creationId xmlns:p14="http://schemas.microsoft.com/office/powerpoint/2010/main" val="5041957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15455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 t="1111" r="1539" b="972"/>
          <a:stretch/>
        </p:blipFill>
        <p:spPr bwMode="auto">
          <a:xfrm>
            <a:off x="6096000" y="0"/>
            <a:ext cx="6029325" cy="682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068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658" b="4082"/>
          <a:stretch/>
        </p:blipFill>
        <p:spPr bwMode="auto">
          <a:xfrm>
            <a:off x="98520" y="1692442"/>
            <a:ext cx="12093480" cy="4948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el 1"/>
          <p:cNvSpPr>
            <a:spLocks noGrp="1"/>
          </p:cNvSpPr>
          <p:nvPr>
            <p:ph type="title"/>
          </p:nvPr>
        </p:nvSpPr>
        <p:spPr>
          <a:xfrm>
            <a:off x="398295" y="983218"/>
            <a:ext cx="10542421" cy="404424"/>
          </a:xfrm>
        </p:spPr>
        <p:txBody>
          <a:bodyPr>
            <a:noAutofit/>
          </a:bodyPr>
          <a:lstStyle/>
          <a:p>
            <a:r>
              <a:rPr lang="de-DE" sz="3600" dirty="0" smtClean="0">
                <a:latin typeface="IBM Plex Sans Medium" panose="020B0703050000000000" pitchFamily="34" charset="0"/>
              </a:rPr>
              <a:t>Phantomschmerz </a:t>
            </a:r>
            <a:r>
              <a:rPr lang="de-DE" sz="3600" dirty="0" smtClean="0">
                <a:latin typeface="IBM Plex Sans Light" panose="020B0403050000000000" pitchFamily="34" charset="0"/>
              </a:rPr>
              <a:t>kortikale Reorganisation</a:t>
            </a:r>
            <a:endParaRPr lang="de-DE" sz="3600" dirty="0">
              <a:latin typeface="IBM Plex Sans Light" panose="020B0403050000000000" pitchFamily="34" charset="0"/>
            </a:endParaRPr>
          </a:p>
        </p:txBody>
      </p:sp>
    </p:spTree>
    <p:extLst>
      <p:ext uri="{BB962C8B-B14F-4D97-AF65-F5344CB8AC3E}">
        <p14:creationId xmlns:p14="http://schemas.microsoft.com/office/powerpoint/2010/main" val="145006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Treating_phantom_limb_pain_with_mirror_therapy.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0"/>
            <a:ext cx="9144000" cy="6858000"/>
          </a:xfrm>
          <a:prstGeom prst="rect">
            <a:avLst/>
          </a:prstGeom>
        </p:spPr>
      </p:pic>
    </p:spTree>
    <p:extLst>
      <p:ext uri="{BB962C8B-B14F-4D97-AF65-F5344CB8AC3E}">
        <p14:creationId xmlns:p14="http://schemas.microsoft.com/office/powerpoint/2010/main" val="2932261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73084" y="1837282"/>
            <a:ext cx="7445829" cy="1938992"/>
          </a:xfrm>
          <a:prstGeom prst="rect">
            <a:avLst/>
          </a:prstGeom>
        </p:spPr>
        <p:txBody>
          <a:bodyPr wrap="square">
            <a:spAutoFit/>
          </a:bodyPr>
          <a:lstStyle/>
          <a:p>
            <a:r>
              <a:rPr lang="de-DE" sz="2400" dirty="0" smtClean="0">
                <a:latin typeface="IBM Plex Sans" panose="020B0503050000000000" pitchFamily="34" charset="0"/>
              </a:rPr>
              <a:t>„Schmerz ist ein unangenehmes </a:t>
            </a:r>
            <a:r>
              <a:rPr lang="de-DE" sz="2400" b="1" dirty="0" smtClean="0">
                <a:latin typeface="IBM Plex Sans" panose="020B0503050000000000" pitchFamily="34" charset="0"/>
              </a:rPr>
              <a:t>Sinnes- oder Gefühlserlebnis</a:t>
            </a:r>
            <a:r>
              <a:rPr lang="de-DE" sz="2400" dirty="0" smtClean="0">
                <a:latin typeface="IBM Plex Sans" panose="020B0503050000000000" pitchFamily="34" charset="0"/>
              </a:rPr>
              <a:t>, das mit </a:t>
            </a:r>
            <a:r>
              <a:rPr lang="de-DE" sz="2400" b="1" dirty="0" smtClean="0">
                <a:latin typeface="IBM Plex Sans" panose="020B0503050000000000" pitchFamily="34" charset="0"/>
              </a:rPr>
              <a:t>tatsächlicher</a:t>
            </a:r>
            <a:r>
              <a:rPr lang="de-DE" sz="2400" dirty="0" smtClean="0">
                <a:latin typeface="IBM Plex Sans" panose="020B0503050000000000" pitchFamily="34" charset="0"/>
              </a:rPr>
              <a:t> oder </a:t>
            </a:r>
            <a:r>
              <a:rPr lang="de-DE" sz="2400" b="1" dirty="0" smtClean="0">
                <a:latin typeface="IBM Plex Sans" panose="020B0503050000000000" pitchFamily="34" charset="0"/>
              </a:rPr>
              <a:t>potenzieller</a:t>
            </a:r>
            <a:r>
              <a:rPr lang="de-DE" sz="2400" dirty="0" smtClean="0">
                <a:latin typeface="IBM Plex Sans" panose="020B0503050000000000" pitchFamily="34" charset="0"/>
              </a:rPr>
              <a:t> Gewebeschädigung einhergeht oder von betroffenen Personen so beschrieben wird, als wäre eine solche Gewebeschädigung die Ursache</a:t>
            </a:r>
            <a:r>
              <a:rPr lang="en-US" sz="2400" dirty="0" smtClean="0">
                <a:latin typeface="IBM Plex Sans" panose="020B0503050000000000" pitchFamily="34"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714" y="3904610"/>
            <a:ext cx="3428571" cy="1244444"/>
          </a:xfrm>
          <a:prstGeom prst="rect">
            <a:avLst/>
          </a:prstGeom>
        </p:spPr>
      </p:pic>
    </p:spTree>
    <p:extLst>
      <p:ext uri="{BB962C8B-B14F-4D97-AF65-F5344CB8AC3E}">
        <p14:creationId xmlns:p14="http://schemas.microsoft.com/office/powerpoint/2010/main" val="1127554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iphy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6229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9" y="-1"/>
            <a:ext cx="12222558" cy="4106779"/>
          </a:xfrm>
          <a:prstGeom prst="rect">
            <a:avLst/>
          </a:prstGeom>
        </p:spPr>
      </p:pic>
      <p:sp>
        <p:nvSpPr>
          <p:cNvPr id="5" name="TextBox 4"/>
          <p:cNvSpPr txBox="1"/>
          <p:nvPr/>
        </p:nvSpPr>
        <p:spPr>
          <a:xfrm>
            <a:off x="2213810" y="4491789"/>
            <a:ext cx="1290738" cy="707886"/>
          </a:xfrm>
          <a:prstGeom prst="rect">
            <a:avLst/>
          </a:prstGeom>
          <a:noFill/>
        </p:spPr>
        <p:txBody>
          <a:bodyPr wrap="none" rtlCol="0">
            <a:spAutoFit/>
          </a:bodyPr>
          <a:lstStyle/>
          <a:p>
            <a:r>
              <a:rPr lang="en-US" sz="4000" dirty="0" err="1" smtClean="0">
                <a:latin typeface="IBM Plex Sans Medium" panose="020B0703050000000000" pitchFamily="34" charset="0"/>
              </a:rPr>
              <a:t>Akut</a:t>
            </a:r>
            <a:endParaRPr lang="en-US" sz="4000" dirty="0">
              <a:latin typeface="IBM Plex Sans Medium" panose="020B0703050000000000" pitchFamily="34" charset="0"/>
            </a:endParaRPr>
          </a:p>
        </p:txBody>
      </p:sp>
      <p:sp>
        <p:nvSpPr>
          <p:cNvPr id="6" name="TextBox 5"/>
          <p:cNvSpPr txBox="1"/>
          <p:nvPr/>
        </p:nvSpPr>
        <p:spPr>
          <a:xfrm>
            <a:off x="8253662" y="4491789"/>
            <a:ext cx="2541080" cy="707886"/>
          </a:xfrm>
          <a:prstGeom prst="rect">
            <a:avLst/>
          </a:prstGeom>
          <a:noFill/>
        </p:spPr>
        <p:txBody>
          <a:bodyPr wrap="none" rtlCol="0">
            <a:spAutoFit/>
          </a:bodyPr>
          <a:lstStyle/>
          <a:p>
            <a:r>
              <a:rPr lang="en-US" sz="4000" dirty="0" err="1" smtClean="0">
                <a:latin typeface="IBM Plex Sans Medium" panose="020B0703050000000000" pitchFamily="34" charset="0"/>
              </a:rPr>
              <a:t>Chronisch</a:t>
            </a:r>
            <a:endParaRPr lang="en-US" sz="4000" dirty="0">
              <a:latin typeface="IBM Plex Sans Medium" panose="020B0703050000000000" pitchFamily="34" charset="0"/>
            </a:endParaRPr>
          </a:p>
        </p:txBody>
      </p:sp>
    </p:spTree>
    <p:extLst>
      <p:ext uri="{BB962C8B-B14F-4D97-AF65-F5344CB8AC3E}">
        <p14:creationId xmlns:p14="http://schemas.microsoft.com/office/powerpoint/2010/main" val="1895907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570" y="625643"/>
            <a:ext cx="6809935" cy="5549208"/>
          </a:xfrm>
          <a:prstGeom prst="rect">
            <a:avLst/>
          </a:prstGeom>
        </p:spPr>
      </p:pic>
      <p:sp>
        <p:nvSpPr>
          <p:cNvPr id="6" name="TextBox 5"/>
          <p:cNvSpPr txBox="1"/>
          <p:nvPr/>
        </p:nvSpPr>
        <p:spPr>
          <a:xfrm>
            <a:off x="7812505" y="6174851"/>
            <a:ext cx="4057521" cy="369332"/>
          </a:xfrm>
          <a:prstGeom prst="rect">
            <a:avLst/>
          </a:prstGeom>
          <a:noFill/>
        </p:spPr>
        <p:txBody>
          <a:bodyPr wrap="none" rtlCol="0">
            <a:spAutoFit/>
          </a:bodyPr>
          <a:lstStyle/>
          <a:p>
            <a:r>
              <a:rPr lang="en-US" i="1" dirty="0">
                <a:latin typeface="IBM Plex Sans Light" panose="020B0403050000000000" pitchFamily="34" charset="0"/>
              </a:rPr>
              <a:t>Global Burden of Disease </a:t>
            </a:r>
            <a:r>
              <a:rPr lang="en-US" i="1" dirty="0" smtClean="0">
                <a:latin typeface="IBM Plex Sans Light" panose="020B0403050000000000" pitchFamily="34" charset="0"/>
              </a:rPr>
              <a:t>Study, </a:t>
            </a:r>
            <a:r>
              <a:rPr lang="en-US" i="1" dirty="0">
                <a:latin typeface="IBM Plex Sans Light" panose="020B0403050000000000" pitchFamily="34" charset="0"/>
              </a:rPr>
              <a:t>2016</a:t>
            </a:r>
          </a:p>
        </p:txBody>
      </p:sp>
      <p:sp>
        <p:nvSpPr>
          <p:cNvPr id="9" name="TextBox 8"/>
          <p:cNvSpPr txBox="1"/>
          <p:nvPr/>
        </p:nvSpPr>
        <p:spPr>
          <a:xfrm>
            <a:off x="914400" y="625643"/>
            <a:ext cx="2896947" cy="1077218"/>
          </a:xfrm>
          <a:prstGeom prst="rect">
            <a:avLst/>
          </a:prstGeom>
          <a:noFill/>
        </p:spPr>
        <p:txBody>
          <a:bodyPr wrap="none" rtlCol="0">
            <a:spAutoFit/>
          </a:bodyPr>
          <a:lstStyle/>
          <a:p>
            <a:r>
              <a:rPr lang="de-DE" sz="3200" dirty="0" smtClean="0">
                <a:latin typeface="IBM Plex Sans Medium" panose="020B0703050000000000" pitchFamily="34" charset="0"/>
              </a:rPr>
              <a:t>Behinderung </a:t>
            </a:r>
          </a:p>
          <a:p>
            <a:r>
              <a:rPr lang="de-DE" sz="3200" dirty="0" smtClean="0">
                <a:latin typeface="IBM Plex Sans Light" panose="020B0403050000000000" pitchFamily="34" charset="0"/>
              </a:rPr>
              <a:t>in Deutschland</a:t>
            </a:r>
            <a:endParaRPr lang="de-DE" sz="3200" dirty="0">
              <a:latin typeface="IBM Plex Sans Medium" panose="020B0703050000000000" pitchFamily="34" charset="0"/>
            </a:endParaRPr>
          </a:p>
        </p:txBody>
      </p:sp>
    </p:spTree>
    <p:extLst>
      <p:ext uri="{BB962C8B-B14F-4D97-AF65-F5344CB8AC3E}">
        <p14:creationId xmlns:p14="http://schemas.microsoft.com/office/powerpoint/2010/main" val="19435588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528" y="934270"/>
            <a:ext cx="9264075" cy="646331"/>
          </a:xfrm>
          <a:prstGeom prst="rect">
            <a:avLst/>
          </a:prstGeom>
        </p:spPr>
        <p:txBody>
          <a:bodyPr wrap="none">
            <a:spAutoFit/>
          </a:bodyPr>
          <a:lstStyle/>
          <a:p>
            <a:r>
              <a:rPr lang="en-US" sz="3600" dirty="0">
                <a:latin typeface="IBM Plex Sans Medium" panose="020B0703050000000000" pitchFamily="34" charset="0"/>
              </a:rPr>
              <a:t>ICD-10 </a:t>
            </a:r>
            <a:r>
              <a:rPr lang="en-US" sz="3600" dirty="0" smtClean="0">
                <a:latin typeface="IBM Plex Sans Medium" panose="020B0703050000000000" pitchFamily="34" charset="0"/>
              </a:rPr>
              <a:t>F45.41 </a:t>
            </a:r>
            <a:r>
              <a:rPr lang="en-US" sz="3600" dirty="0" err="1" smtClean="0">
                <a:latin typeface="IBM Plex Sans Light" panose="020B0403050000000000" pitchFamily="34" charset="0"/>
              </a:rPr>
              <a:t>Chronische</a:t>
            </a:r>
            <a:r>
              <a:rPr lang="en-US" sz="3600" dirty="0" smtClean="0">
                <a:latin typeface="IBM Plex Sans Medium" panose="020B0703050000000000" pitchFamily="34" charset="0"/>
              </a:rPr>
              <a:t> </a:t>
            </a:r>
            <a:r>
              <a:rPr lang="en-US" sz="3600" dirty="0" err="1">
                <a:latin typeface="IBM Plex Sans Light" panose="020B0403050000000000" pitchFamily="34" charset="0"/>
              </a:rPr>
              <a:t>Schmerzstörung</a:t>
            </a:r>
            <a:endParaRPr lang="en-US" sz="3600" dirty="0">
              <a:latin typeface="IBM Plex Sans Light" panose="020B0403050000000000" pitchFamily="34" charset="0"/>
            </a:endParaRPr>
          </a:p>
        </p:txBody>
      </p:sp>
      <p:sp>
        <p:nvSpPr>
          <p:cNvPr id="5" name="Rectangle 4"/>
          <p:cNvSpPr/>
          <p:nvPr/>
        </p:nvSpPr>
        <p:spPr>
          <a:xfrm>
            <a:off x="2005263" y="1821376"/>
            <a:ext cx="8181474" cy="3785652"/>
          </a:xfrm>
          <a:prstGeom prst="rect">
            <a:avLst/>
          </a:prstGeom>
        </p:spPr>
        <p:txBody>
          <a:bodyPr wrap="square">
            <a:spAutoFit/>
          </a:bodyPr>
          <a:lstStyle/>
          <a:p>
            <a:r>
              <a:rPr lang="de-DE" sz="2400" dirty="0" smtClean="0">
                <a:latin typeface="IBM Plex Sans" panose="020B0503050000000000" pitchFamily="34" charset="0"/>
              </a:rPr>
              <a:t>„... </a:t>
            </a:r>
            <a:r>
              <a:rPr lang="de-DE" sz="2400" dirty="0" smtClean="0">
                <a:latin typeface="IBM Plex Sans SemiBold" panose="020B0703050000000000" pitchFamily="34" charset="0"/>
              </a:rPr>
              <a:t>mindestens </a:t>
            </a:r>
            <a:r>
              <a:rPr lang="de-DE" sz="2400" dirty="0">
                <a:latin typeface="IBM Plex Sans SemiBold" panose="020B0703050000000000" pitchFamily="34" charset="0"/>
              </a:rPr>
              <a:t>6 Monaten</a:t>
            </a:r>
            <a:r>
              <a:rPr lang="de-DE" sz="2400" dirty="0">
                <a:latin typeface="IBM Plex Sans" panose="020B0503050000000000" pitchFamily="34" charset="0"/>
              </a:rPr>
              <a:t> </a:t>
            </a:r>
            <a:r>
              <a:rPr lang="de-DE" sz="2400" dirty="0">
                <a:latin typeface="IBM Plex Sans Light" panose="020B0403050000000000" pitchFamily="34" charset="0"/>
              </a:rPr>
              <a:t>bestehende Schmerzen in einer oder mehreren anatomischen Regionen, die ihren Ausgangspunkt in einem physiologischen Prozess oder einer körperlichen Störung haben. </a:t>
            </a:r>
            <a:r>
              <a:rPr lang="de-DE" sz="2400" dirty="0">
                <a:latin typeface="IBM Plex Sans SemiBold" panose="020B0703050000000000" pitchFamily="34" charset="0"/>
              </a:rPr>
              <a:t>Psychischen Faktoren</a:t>
            </a:r>
            <a:r>
              <a:rPr lang="de-DE" sz="2400" dirty="0">
                <a:latin typeface="IBM Plex Sans" panose="020B0503050000000000" pitchFamily="34" charset="0"/>
              </a:rPr>
              <a:t> </a:t>
            </a:r>
            <a:r>
              <a:rPr lang="de-DE" sz="2400" dirty="0">
                <a:latin typeface="IBM Plex Sans Light" panose="020B0403050000000000" pitchFamily="34" charset="0"/>
              </a:rPr>
              <a:t>wird eine wichtige Rolle für Schweregrad, Exazerbation oder Aufrechterhaltung der Schmerzen beigemessen, jedoch </a:t>
            </a:r>
            <a:r>
              <a:rPr lang="de-DE" sz="2400" dirty="0">
                <a:latin typeface="IBM Plex Sans SemiBold" panose="020B0703050000000000" pitchFamily="34" charset="0"/>
              </a:rPr>
              <a:t>nicht die ursächliche Rolle für deren Beginn</a:t>
            </a:r>
            <a:r>
              <a:rPr lang="de-DE" sz="2400" dirty="0">
                <a:latin typeface="IBM Plex Sans" panose="020B0503050000000000" pitchFamily="34" charset="0"/>
              </a:rPr>
              <a:t>. </a:t>
            </a:r>
            <a:r>
              <a:rPr lang="de-DE" sz="2400" dirty="0">
                <a:latin typeface="IBM Plex Sans Light" panose="020B0403050000000000" pitchFamily="34" charset="0"/>
              </a:rPr>
              <a:t>Der Schmerz verursacht in klinisch bedeutsamer Weise Leiden und </a:t>
            </a:r>
            <a:r>
              <a:rPr lang="de-DE" sz="2400" dirty="0">
                <a:latin typeface="IBM Plex Sans SemiBold" panose="020B0703050000000000" pitchFamily="34" charset="0"/>
              </a:rPr>
              <a:t>Beeinträchtigungen in sozialen, beruflichen oder anderen wichtigen Funktionsbereichen</a:t>
            </a:r>
            <a:r>
              <a:rPr lang="de-DE" sz="2400" dirty="0" smtClean="0">
                <a:latin typeface="IBM Plex Sans" panose="020B0503050000000000" pitchFamily="34" charset="0"/>
              </a:rPr>
              <a:t>.“</a:t>
            </a:r>
            <a:endParaRPr lang="en-US" sz="2400" dirty="0">
              <a:latin typeface="IBM Plex Sans" panose="020B0503050000000000" pitchFamily="34" charset="0"/>
            </a:endParaRPr>
          </a:p>
        </p:txBody>
      </p:sp>
    </p:spTree>
    <p:extLst>
      <p:ext uri="{BB962C8B-B14F-4D97-AF65-F5344CB8AC3E}">
        <p14:creationId xmlns:p14="http://schemas.microsoft.com/office/powerpoint/2010/main" val="16821927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 10"/>
          <p:cNvGraphicFramePr/>
          <p:nvPr>
            <p:extLst>
              <p:ext uri="{D42A27DB-BD31-4B8C-83A1-F6EECF244321}">
                <p14:modId xmlns:p14="http://schemas.microsoft.com/office/powerpoint/2010/main" val="825343317"/>
              </p:ext>
            </p:extLst>
          </p:nvPr>
        </p:nvGraphicFramePr>
        <p:xfrm>
          <a:off x="4489592" y="1937719"/>
          <a:ext cx="7414093" cy="4550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649705" y="207910"/>
            <a:ext cx="3743332" cy="646331"/>
          </a:xfrm>
          <a:prstGeom prst="rect">
            <a:avLst/>
          </a:prstGeom>
          <a:noFill/>
        </p:spPr>
        <p:txBody>
          <a:bodyPr wrap="none" rtlCol="0">
            <a:spAutoFit/>
          </a:bodyPr>
          <a:lstStyle/>
          <a:p>
            <a:r>
              <a:rPr lang="en-US" sz="3600" dirty="0" err="1" smtClean="0">
                <a:latin typeface="IBM Plex Sans Medium" panose="020B0703050000000000" pitchFamily="34" charset="0"/>
              </a:rPr>
              <a:t>Schmerzmodelle</a:t>
            </a:r>
            <a:endParaRPr lang="en-US" sz="3600" dirty="0">
              <a:latin typeface="IBM Plex Sans Medium" panose="020B0703050000000000" pitchFamily="34" charset="0"/>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411" y="1937718"/>
            <a:ext cx="3847699" cy="4692316"/>
          </a:xfrm>
          <a:prstGeom prst="rect">
            <a:avLst/>
          </a:prstGeom>
        </p:spPr>
      </p:pic>
      <p:sp>
        <p:nvSpPr>
          <p:cNvPr id="9" name="TextBox 8"/>
          <p:cNvSpPr txBox="1"/>
          <p:nvPr/>
        </p:nvSpPr>
        <p:spPr>
          <a:xfrm>
            <a:off x="5778349" y="1291388"/>
            <a:ext cx="4836580" cy="646331"/>
          </a:xfrm>
          <a:prstGeom prst="rect">
            <a:avLst/>
          </a:prstGeom>
          <a:noFill/>
        </p:spPr>
        <p:txBody>
          <a:bodyPr wrap="none" rtlCol="0">
            <a:spAutoFit/>
          </a:bodyPr>
          <a:lstStyle/>
          <a:p>
            <a:r>
              <a:rPr lang="en-US" sz="3600" dirty="0" err="1" smtClean="0">
                <a:latin typeface="IBM Plex Sans Medium" panose="020B0703050000000000" pitchFamily="34" charset="0"/>
              </a:rPr>
              <a:t>Heute</a:t>
            </a:r>
            <a:r>
              <a:rPr lang="en-US" sz="3600" dirty="0" smtClean="0">
                <a:latin typeface="IBM Plex Sans Medium" panose="020B0703050000000000" pitchFamily="34" charset="0"/>
              </a:rPr>
              <a:t> </a:t>
            </a:r>
            <a:r>
              <a:rPr lang="en-US" sz="3600" dirty="0" err="1" smtClean="0">
                <a:latin typeface="IBM Plex Sans Light" panose="020B0403050000000000" pitchFamily="34" charset="0"/>
              </a:rPr>
              <a:t>Biopsychosozial</a:t>
            </a:r>
            <a:endParaRPr lang="en-US" sz="3600" dirty="0">
              <a:latin typeface="IBM Plex Sans Medium" panose="020B0703050000000000" pitchFamily="34" charset="0"/>
            </a:endParaRPr>
          </a:p>
        </p:txBody>
      </p:sp>
      <p:sp>
        <p:nvSpPr>
          <p:cNvPr id="10" name="TextBox 9"/>
          <p:cNvSpPr txBox="1"/>
          <p:nvPr/>
        </p:nvSpPr>
        <p:spPr>
          <a:xfrm>
            <a:off x="649705" y="1291389"/>
            <a:ext cx="4102405" cy="646331"/>
          </a:xfrm>
          <a:prstGeom prst="rect">
            <a:avLst/>
          </a:prstGeom>
          <a:noFill/>
        </p:spPr>
        <p:txBody>
          <a:bodyPr wrap="none" rtlCol="0">
            <a:spAutoFit/>
          </a:bodyPr>
          <a:lstStyle/>
          <a:p>
            <a:r>
              <a:rPr lang="en-US" sz="3600" dirty="0" err="1" smtClean="0">
                <a:latin typeface="IBM Plex Sans Medium" panose="020B0703050000000000" pitchFamily="34" charset="0"/>
              </a:rPr>
              <a:t>Klassich</a:t>
            </a:r>
            <a:r>
              <a:rPr lang="en-US" sz="3600" dirty="0" smtClean="0">
                <a:latin typeface="IBM Plex Sans Medium" panose="020B0703050000000000" pitchFamily="34" charset="0"/>
              </a:rPr>
              <a:t> </a:t>
            </a:r>
            <a:r>
              <a:rPr lang="en-US" sz="3600" dirty="0" smtClean="0">
                <a:latin typeface="IBM Plex Sans Light" panose="020B0403050000000000" pitchFamily="34" charset="0"/>
              </a:rPr>
              <a:t>Descartes</a:t>
            </a:r>
            <a:endParaRPr lang="en-US" sz="3600" dirty="0">
              <a:latin typeface="IBM Plex Sans Medium" panose="020B0703050000000000" pitchFamily="34" charset="0"/>
            </a:endParaRPr>
          </a:p>
        </p:txBody>
      </p:sp>
    </p:spTree>
    <p:extLst>
      <p:ext uri="{BB962C8B-B14F-4D97-AF65-F5344CB8AC3E}">
        <p14:creationId xmlns:p14="http://schemas.microsoft.com/office/powerpoint/2010/main" val="3385333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iphy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51896" cy="6481011"/>
          </a:xfrm>
          <a:prstGeom prst="rect">
            <a:avLst/>
          </a:prstGeom>
        </p:spPr>
      </p:pic>
    </p:spTree>
    <p:extLst>
      <p:ext uri="{BB962C8B-B14F-4D97-AF65-F5344CB8AC3E}">
        <p14:creationId xmlns:p14="http://schemas.microsoft.com/office/powerpoint/2010/main" val="1405235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842</Words>
  <Application>Microsoft Office PowerPoint</Application>
  <PresentationFormat>Widescreen</PresentationFormat>
  <Paragraphs>85</Paragraphs>
  <Slides>26</Slides>
  <Notes>6</Notes>
  <HiddenSlides>1</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IBM Plex Sans Medium</vt:lpstr>
      <vt:lpstr>IBM Plex Sans SemiBold</vt:lpstr>
      <vt:lpstr>Calibri</vt:lpstr>
      <vt:lpstr>Calibri Light</vt:lpstr>
      <vt:lpstr>IBM Plex Mono ExtraLight</vt:lpstr>
      <vt:lpstr>IBM Plex Sans</vt:lpstr>
      <vt:lpstr>IBM Plex Mono Medium</vt:lpstr>
      <vt:lpstr>IBM Plex Sans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Gate-Control-Modell (Melzack &amp; Wall, 1965)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Phantomschmerz kortikale Reorganisation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Joao Santiago</dc:creator>
  <cp:lastModifiedBy>Joao Santiago</cp:lastModifiedBy>
  <cp:revision>25</cp:revision>
  <dcterms:created xsi:type="dcterms:W3CDTF">2018-03-19T16:35:09Z</dcterms:created>
  <dcterms:modified xsi:type="dcterms:W3CDTF">2018-03-20T15:57:30Z</dcterms:modified>
</cp:coreProperties>
</file>